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90" r:id="rId4"/>
    <p:sldId id="305" r:id="rId5"/>
    <p:sldId id="303" r:id="rId6"/>
    <p:sldId id="296" r:id="rId7"/>
    <p:sldId id="275" r:id="rId8"/>
    <p:sldId id="276" r:id="rId9"/>
    <p:sldId id="295" r:id="rId10"/>
    <p:sldId id="297" r:id="rId11"/>
    <p:sldId id="279" r:id="rId12"/>
    <p:sldId id="298" r:id="rId13"/>
    <p:sldId id="282" r:id="rId14"/>
    <p:sldId id="299" r:id="rId15"/>
    <p:sldId id="289" r:id="rId16"/>
    <p:sldId id="300" r:id="rId17"/>
    <p:sldId id="301" r:id="rId18"/>
    <p:sldId id="270" r:id="rId19"/>
    <p:sldId id="271" r:id="rId20"/>
    <p:sldId id="278" r:id="rId21"/>
    <p:sldId id="272" r:id="rId22"/>
    <p:sldId id="304" r:id="rId23"/>
    <p:sldId id="277" r:id="rId24"/>
    <p:sldId id="283" r:id="rId25"/>
    <p:sldId id="281" r:id="rId26"/>
    <p:sldId id="288" r:id="rId27"/>
    <p:sldId id="287" r:id="rId28"/>
    <p:sldId id="286" r:id="rId29"/>
    <p:sldId id="284" r:id="rId30"/>
    <p:sldId id="280" r:id="rId31"/>
    <p:sldId id="285" r:id="rId32"/>
    <p:sldId id="302" r:id="rId33"/>
    <p:sldId id="293" r:id="rId34"/>
    <p:sldId id="292" r:id="rId35"/>
    <p:sldId id="294" r:id="rId36"/>
    <p:sldId id="291" r:id="rId37"/>
    <p:sldId id="273" r:id="rId38"/>
    <p:sldId id="274"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1" d="100"/>
          <a:sy n="91" d="100"/>
        </p:scale>
        <p:origin x="208"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Colonne1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F6F-4EA7-A6EB-7FF8EB469C7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F6F-4EA7-A6EB-7FF8EB469C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F6F-4EA7-A6EB-7FF8EB469C7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F6F-4EA7-A6EB-7FF8EB469C7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F6F-4EA7-A6EB-7FF8EB469C7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F6F-4EA7-A6EB-7FF8EB469C7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F6F-4EA7-A6EB-7FF8EB469C7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F6F-4EA7-A6EB-7FF8EB469C7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F6F-4EA7-A6EB-7FF8EB469C7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F6F-4EA7-A6EB-7FF8EB469C79}"/>
              </c:ext>
            </c:extLst>
          </c:dPt>
          <c:cat>
            <c:strRef>
              <c:f>Feuil1!$A$2:$A$11</c:f>
              <c:strCache>
                <c:ptCount val="10"/>
                <c:pt idx="0">
                  <c:v>Accueil - ADM</c:v>
                </c:pt>
                <c:pt idx="1">
                  <c:v>Sortie véhicule</c:v>
                </c:pt>
                <c:pt idx="2">
                  <c:v>Contrôle des acquis</c:v>
                </c:pt>
                <c:pt idx="3">
                  <c:v>Phase de jeu</c:v>
                </c:pt>
                <c:pt idx="4">
                  <c:v>Nouveaux exercices</c:v>
                </c:pt>
                <c:pt idx="5">
                  <c:v>Proprioception</c:v>
                </c:pt>
                <c:pt idx="6">
                  <c:v>Manipulations</c:v>
                </c:pt>
                <c:pt idx="7">
                  <c:v>Phase de jeu</c:v>
                </c:pt>
                <c:pt idx="8">
                  <c:v>Retour véhicule</c:v>
                </c:pt>
                <c:pt idx="9">
                  <c:v>Questions</c:v>
                </c:pt>
              </c:strCache>
            </c:strRef>
          </c:cat>
          <c:val>
            <c:numRef>
              <c:f>Feuil1!$B$2:$B$11</c:f>
              <c:numCache>
                <c:formatCode>General</c:formatCode>
                <c:ptCount val="10"/>
                <c:pt idx="0">
                  <c:v>0.2</c:v>
                </c:pt>
                <c:pt idx="1">
                  <c:v>0.2</c:v>
                </c:pt>
                <c:pt idx="2">
                  <c:v>1</c:v>
                </c:pt>
                <c:pt idx="3">
                  <c:v>0.2</c:v>
                </c:pt>
                <c:pt idx="4">
                  <c:v>1</c:v>
                </c:pt>
                <c:pt idx="5">
                  <c:v>0.2</c:v>
                </c:pt>
                <c:pt idx="6">
                  <c:v>1</c:v>
                </c:pt>
                <c:pt idx="7">
                  <c:v>0.2</c:v>
                </c:pt>
                <c:pt idx="8">
                  <c:v>0.2</c:v>
                </c:pt>
                <c:pt idx="9">
                  <c:v>1</c:v>
                </c:pt>
              </c:numCache>
            </c:numRef>
          </c:val>
          <c:extLst>
            <c:ext xmlns:c16="http://schemas.microsoft.com/office/drawing/2014/chart" uri="{C3380CC4-5D6E-409C-BE32-E72D297353CC}">
              <c16:uniqueId val="{00000014-FF6F-4EA7-A6EB-7FF8EB469C7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0B658D-B698-42A6-6170-6AD057FB8F1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29165AFA-F716-8902-FCAD-4B945A5474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7EFE6FF6-0116-F690-342D-855D82E19685}"/>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5" name="Espace réservé du pied de page 4">
            <a:extLst>
              <a:ext uri="{FF2B5EF4-FFF2-40B4-BE49-F238E27FC236}">
                <a16:creationId xmlns:a16="http://schemas.microsoft.com/office/drawing/2014/main" id="{AE10AE08-813F-EFA8-2DCC-095D4B0C0B03}"/>
              </a:ext>
            </a:extLst>
          </p:cNvPr>
          <p:cNvSpPr>
            <a:spLocks noGrp="1"/>
          </p:cNvSpPr>
          <p:nvPr>
            <p:ph type="ftr" sz="quarter" idx="11"/>
          </p:nvPr>
        </p:nvSpPr>
        <p:spPr/>
        <p:txBody>
          <a:bodyPr/>
          <a:lstStyle/>
          <a:p>
            <a:endParaRPr lang="fr-CH" dirty="0"/>
          </a:p>
        </p:txBody>
      </p:sp>
      <p:sp>
        <p:nvSpPr>
          <p:cNvPr id="6" name="Espace réservé du numéro de diapositive 5">
            <a:extLst>
              <a:ext uri="{FF2B5EF4-FFF2-40B4-BE49-F238E27FC236}">
                <a16:creationId xmlns:a16="http://schemas.microsoft.com/office/drawing/2014/main" id="{F6BFDE9A-B7EF-199B-5D65-B0688EF33480}"/>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191264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D4339-4F99-2061-8077-374FA0BB20F9}"/>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70F54B76-E1B4-3F42-00B8-253995DA521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D2D938A6-BBF7-5830-A11B-D6B246F3CDB3}"/>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5" name="Espace réservé du pied de page 4">
            <a:extLst>
              <a:ext uri="{FF2B5EF4-FFF2-40B4-BE49-F238E27FC236}">
                <a16:creationId xmlns:a16="http://schemas.microsoft.com/office/drawing/2014/main" id="{8ADCDFC1-B833-BA6B-83DF-BEC043F15787}"/>
              </a:ext>
            </a:extLst>
          </p:cNvPr>
          <p:cNvSpPr>
            <a:spLocks noGrp="1"/>
          </p:cNvSpPr>
          <p:nvPr>
            <p:ph type="ftr" sz="quarter" idx="11"/>
          </p:nvPr>
        </p:nvSpPr>
        <p:spPr/>
        <p:txBody>
          <a:bodyPr/>
          <a:lstStyle/>
          <a:p>
            <a:endParaRPr lang="fr-CH" dirty="0"/>
          </a:p>
        </p:txBody>
      </p:sp>
      <p:sp>
        <p:nvSpPr>
          <p:cNvPr id="6" name="Espace réservé du numéro de diapositive 5">
            <a:extLst>
              <a:ext uri="{FF2B5EF4-FFF2-40B4-BE49-F238E27FC236}">
                <a16:creationId xmlns:a16="http://schemas.microsoft.com/office/drawing/2014/main" id="{206A1278-C552-990B-2A38-7C4DCBDFF26A}"/>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260329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88A0883-1E7D-8336-9E3E-1F8FEF0B22A7}"/>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9F15F6DF-99D9-5395-709E-6A4E747F3C6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D75FD734-FF6B-B120-A54B-C2B62DD08513}"/>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5" name="Espace réservé du pied de page 4">
            <a:extLst>
              <a:ext uri="{FF2B5EF4-FFF2-40B4-BE49-F238E27FC236}">
                <a16:creationId xmlns:a16="http://schemas.microsoft.com/office/drawing/2014/main" id="{87266649-7647-5843-F1C4-364CECBAC0C1}"/>
              </a:ext>
            </a:extLst>
          </p:cNvPr>
          <p:cNvSpPr>
            <a:spLocks noGrp="1"/>
          </p:cNvSpPr>
          <p:nvPr>
            <p:ph type="ftr" sz="quarter" idx="11"/>
          </p:nvPr>
        </p:nvSpPr>
        <p:spPr/>
        <p:txBody>
          <a:bodyPr/>
          <a:lstStyle/>
          <a:p>
            <a:endParaRPr lang="fr-CH" dirty="0"/>
          </a:p>
        </p:txBody>
      </p:sp>
      <p:sp>
        <p:nvSpPr>
          <p:cNvPr id="6" name="Espace réservé du numéro de diapositive 5">
            <a:extLst>
              <a:ext uri="{FF2B5EF4-FFF2-40B4-BE49-F238E27FC236}">
                <a16:creationId xmlns:a16="http://schemas.microsoft.com/office/drawing/2014/main" id="{E59AB377-3DB9-89C1-FE6B-7F5A5A922737}"/>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184373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9CDAE1-65DA-774A-2C0C-8BC10FE56F34}"/>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4FF6F81F-68DB-0E9C-3A2D-E738940462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506D124C-773F-92EE-F84F-3C0507B704D6}"/>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5" name="Espace réservé du pied de page 4">
            <a:extLst>
              <a:ext uri="{FF2B5EF4-FFF2-40B4-BE49-F238E27FC236}">
                <a16:creationId xmlns:a16="http://schemas.microsoft.com/office/drawing/2014/main" id="{7039DCB3-ED01-DF02-C5E7-A4D662A6C26A}"/>
              </a:ext>
            </a:extLst>
          </p:cNvPr>
          <p:cNvSpPr>
            <a:spLocks noGrp="1"/>
          </p:cNvSpPr>
          <p:nvPr>
            <p:ph type="ftr" sz="quarter" idx="11"/>
          </p:nvPr>
        </p:nvSpPr>
        <p:spPr/>
        <p:txBody>
          <a:bodyPr/>
          <a:lstStyle/>
          <a:p>
            <a:endParaRPr lang="fr-CH" dirty="0"/>
          </a:p>
        </p:txBody>
      </p:sp>
      <p:sp>
        <p:nvSpPr>
          <p:cNvPr id="6" name="Espace réservé du numéro de diapositive 5">
            <a:extLst>
              <a:ext uri="{FF2B5EF4-FFF2-40B4-BE49-F238E27FC236}">
                <a16:creationId xmlns:a16="http://schemas.microsoft.com/office/drawing/2014/main" id="{7993DAEE-2622-5A0F-8969-672B39079591}"/>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138263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5F9F1B-8826-0332-5E56-E5001C782E8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46DAB9F7-DABE-5C95-AE7E-DB89778261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155AAFB-0938-DE1A-F5B5-2A3605269A89}"/>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5" name="Espace réservé du pied de page 4">
            <a:extLst>
              <a:ext uri="{FF2B5EF4-FFF2-40B4-BE49-F238E27FC236}">
                <a16:creationId xmlns:a16="http://schemas.microsoft.com/office/drawing/2014/main" id="{D796D6F7-6DFB-FA54-6FB3-01805C8358CF}"/>
              </a:ext>
            </a:extLst>
          </p:cNvPr>
          <p:cNvSpPr>
            <a:spLocks noGrp="1"/>
          </p:cNvSpPr>
          <p:nvPr>
            <p:ph type="ftr" sz="quarter" idx="11"/>
          </p:nvPr>
        </p:nvSpPr>
        <p:spPr/>
        <p:txBody>
          <a:bodyPr/>
          <a:lstStyle/>
          <a:p>
            <a:endParaRPr lang="fr-CH" dirty="0"/>
          </a:p>
        </p:txBody>
      </p:sp>
      <p:sp>
        <p:nvSpPr>
          <p:cNvPr id="6" name="Espace réservé du numéro de diapositive 5">
            <a:extLst>
              <a:ext uri="{FF2B5EF4-FFF2-40B4-BE49-F238E27FC236}">
                <a16:creationId xmlns:a16="http://schemas.microsoft.com/office/drawing/2014/main" id="{90323B52-B624-DBD2-5211-84CEF9DB3BE1}"/>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320426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F41F2-928A-4407-A1AC-EDC4B4898A5F}"/>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894208FB-8344-C4AF-7325-178FD63A616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9BAC9CA5-BB0C-482D-EF3D-F4D11A4FCD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A86815B4-144C-44A7-968A-07AA19D753BF}"/>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6" name="Espace réservé du pied de page 5">
            <a:extLst>
              <a:ext uri="{FF2B5EF4-FFF2-40B4-BE49-F238E27FC236}">
                <a16:creationId xmlns:a16="http://schemas.microsoft.com/office/drawing/2014/main" id="{551C44F0-C20E-B7BF-663F-BBAA0FFA7911}"/>
              </a:ext>
            </a:extLst>
          </p:cNvPr>
          <p:cNvSpPr>
            <a:spLocks noGrp="1"/>
          </p:cNvSpPr>
          <p:nvPr>
            <p:ph type="ftr" sz="quarter" idx="11"/>
          </p:nvPr>
        </p:nvSpPr>
        <p:spPr/>
        <p:txBody>
          <a:bodyPr/>
          <a:lstStyle/>
          <a:p>
            <a:endParaRPr lang="fr-CH" dirty="0"/>
          </a:p>
        </p:txBody>
      </p:sp>
      <p:sp>
        <p:nvSpPr>
          <p:cNvPr id="7" name="Espace réservé du numéro de diapositive 6">
            <a:extLst>
              <a:ext uri="{FF2B5EF4-FFF2-40B4-BE49-F238E27FC236}">
                <a16:creationId xmlns:a16="http://schemas.microsoft.com/office/drawing/2014/main" id="{9088F3E9-7239-0887-F0AC-6D23331AEB93}"/>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154651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937D74-4A52-A069-4CE4-3511BA951DAA}"/>
              </a:ext>
            </a:extLst>
          </p:cNvPr>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43BA5C60-7118-F57A-40FE-2F2BE2111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F7D3738-2783-52FD-F440-204B96D36A7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95F14B04-FFA2-AFA7-0078-088E11BE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A1E9205-5E1D-AF29-F2D5-5277B427B60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5BA90A2E-7E64-5317-BA77-098CFE957F04}"/>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8" name="Espace réservé du pied de page 7">
            <a:extLst>
              <a:ext uri="{FF2B5EF4-FFF2-40B4-BE49-F238E27FC236}">
                <a16:creationId xmlns:a16="http://schemas.microsoft.com/office/drawing/2014/main" id="{8DC8E204-313A-2BA5-EB9C-A90F8D991B68}"/>
              </a:ext>
            </a:extLst>
          </p:cNvPr>
          <p:cNvSpPr>
            <a:spLocks noGrp="1"/>
          </p:cNvSpPr>
          <p:nvPr>
            <p:ph type="ftr" sz="quarter" idx="11"/>
          </p:nvPr>
        </p:nvSpPr>
        <p:spPr/>
        <p:txBody>
          <a:bodyPr/>
          <a:lstStyle/>
          <a:p>
            <a:endParaRPr lang="fr-CH" dirty="0"/>
          </a:p>
        </p:txBody>
      </p:sp>
      <p:sp>
        <p:nvSpPr>
          <p:cNvPr id="9" name="Espace réservé du numéro de diapositive 8">
            <a:extLst>
              <a:ext uri="{FF2B5EF4-FFF2-40B4-BE49-F238E27FC236}">
                <a16:creationId xmlns:a16="http://schemas.microsoft.com/office/drawing/2014/main" id="{1D702E05-51AB-EA13-E35E-DEAC5043B296}"/>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102749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519131-8C1B-4E58-18D9-13D793594CBC}"/>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C4C9E88E-6196-C8CA-BC59-0BA6B9C3D0F9}"/>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4" name="Espace réservé du pied de page 3">
            <a:extLst>
              <a:ext uri="{FF2B5EF4-FFF2-40B4-BE49-F238E27FC236}">
                <a16:creationId xmlns:a16="http://schemas.microsoft.com/office/drawing/2014/main" id="{CA31E5A8-73A6-4946-980A-FE21BD40EAFB}"/>
              </a:ext>
            </a:extLst>
          </p:cNvPr>
          <p:cNvSpPr>
            <a:spLocks noGrp="1"/>
          </p:cNvSpPr>
          <p:nvPr>
            <p:ph type="ftr" sz="quarter" idx="11"/>
          </p:nvPr>
        </p:nvSpPr>
        <p:spPr/>
        <p:txBody>
          <a:bodyPr/>
          <a:lstStyle/>
          <a:p>
            <a:endParaRPr lang="fr-CH" dirty="0"/>
          </a:p>
        </p:txBody>
      </p:sp>
      <p:sp>
        <p:nvSpPr>
          <p:cNvPr id="5" name="Espace réservé du numéro de diapositive 4">
            <a:extLst>
              <a:ext uri="{FF2B5EF4-FFF2-40B4-BE49-F238E27FC236}">
                <a16:creationId xmlns:a16="http://schemas.microsoft.com/office/drawing/2014/main" id="{3F2EE716-66B3-EB97-5D72-34216CE50084}"/>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141571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6F779C-F033-C74B-4DA2-84CDE03750DF}"/>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3" name="Espace réservé du pied de page 2">
            <a:extLst>
              <a:ext uri="{FF2B5EF4-FFF2-40B4-BE49-F238E27FC236}">
                <a16:creationId xmlns:a16="http://schemas.microsoft.com/office/drawing/2014/main" id="{FF47A590-E6DA-4AA6-B894-DF8C280D008C}"/>
              </a:ext>
            </a:extLst>
          </p:cNvPr>
          <p:cNvSpPr>
            <a:spLocks noGrp="1"/>
          </p:cNvSpPr>
          <p:nvPr>
            <p:ph type="ftr" sz="quarter" idx="11"/>
          </p:nvPr>
        </p:nvSpPr>
        <p:spPr/>
        <p:txBody>
          <a:bodyPr/>
          <a:lstStyle/>
          <a:p>
            <a:endParaRPr lang="fr-CH" dirty="0"/>
          </a:p>
        </p:txBody>
      </p:sp>
      <p:sp>
        <p:nvSpPr>
          <p:cNvPr id="4" name="Espace réservé du numéro de diapositive 3">
            <a:extLst>
              <a:ext uri="{FF2B5EF4-FFF2-40B4-BE49-F238E27FC236}">
                <a16:creationId xmlns:a16="http://schemas.microsoft.com/office/drawing/2014/main" id="{DE8D6362-076C-3075-488F-DDEE4761F719}"/>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135001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9E5D15-827E-4785-0C0A-BA6227DD350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73407CF3-7A72-9A69-6C20-42B85BE01E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132FBAF2-0917-E1CD-43A7-D381F1A29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68F122-CCE9-0BF1-3269-2A5207B781E8}"/>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6" name="Espace réservé du pied de page 5">
            <a:extLst>
              <a:ext uri="{FF2B5EF4-FFF2-40B4-BE49-F238E27FC236}">
                <a16:creationId xmlns:a16="http://schemas.microsoft.com/office/drawing/2014/main" id="{FE6136D6-2555-1EBD-1FA4-B12AC120D32C}"/>
              </a:ext>
            </a:extLst>
          </p:cNvPr>
          <p:cNvSpPr>
            <a:spLocks noGrp="1"/>
          </p:cNvSpPr>
          <p:nvPr>
            <p:ph type="ftr" sz="quarter" idx="11"/>
          </p:nvPr>
        </p:nvSpPr>
        <p:spPr/>
        <p:txBody>
          <a:bodyPr/>
          <a:lstStyle/>
          <a:p>
            <a:endParaRPr lang="fr-CH" dirty="0"/>
          </a:p>
        </p:txBody>
      </p:sp>
      <p:sp>
        <p:nvSpPr>
          <p:cNvPr id="7" name="Espace réservé du numéro de diapositive 6">
            <a:extLst>
              <a:ext uri="{FF2B5EF4-FFF2-40B4-BE49-F238E27FC236}">
                <a16:creationId xmlns:a16="http://schemas.microsoft.com/office/drawing/2014/main" id="{D2974D7C-FFAE-E9D8-7966-3CBBBD26333A}"/>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259709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04B2D-C878-A8F2-BC22-58908024311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78EE35AF-80A2-8C9A-21B0-D53307E52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dirty="0"/>
          </a:p>
        </p:txBody>
      </p:sp>
      <p:sp>
        <p:nvSpPr>
          <p:cNvPr id="4" name="Espace réservé du texte 3">
            <a:extLst>
              <a:ext uri="{FF2B5EF4-FFF2-40B4-BE49-F238E27FC236}">
                <a16:creationId xmlns:a16="http://schemas.microsoft.com/office/drawing/2014/main" id="{A56BFB6E-F33D-7E04-44DA-F98E09E6F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9597D99-87B8-874D-9422-DDF4591218B2}"/>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6" name="Espace réservé du pied de page 5">
            <a:extLst>
              <a:ext uri="{FF2B5EF4-FFF2-40B4-BE49-F238E27FC236}">
                <a16:creationId xmlns:a16="http://schemas.microsoft.com/office/drawing/2014/main" id="{B48E9895-5145-3601-E9FA-81057AF95C1C}"/>
              </a:ext>
            </a:extLst>
          </p:cNvPr>
          <p:cNvSpPr>
            <a:spLocks noGrp="1"/>
          </p:cNvSpPr>
          <p:nvPr>
            <p:ph type="ftr" sz="quarter" idx="11"/>
          </p:nvPr>
        </p:nvSpPr>
        <p:spPr/>
        <p:txBody>
          <a:bodyPr/>
          <a:lstStyle/>
          <a:p>
            <a:endParaRPr lang="fr-CH" dirty="0"/>
          </a:p>
        </p:txBody>
      </p:sp>
      <p:sp>
        <p:nvSpPr>
          <p:cNvPr id="7" name="Espace réservé du numéro de diapositive 6">
            <a:extLst>
              <a:ext uri="{FF2B5EF4-FFF2-40B4-BE49-F238E27FC236}">
                <a16:creationId xmlns:a16="http://schemas.microsoft.com/office/drawing/2014/main" id="{880B5B19-C2B1-4BCC-1D37-16C52E5BE05B}"/>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209611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123A217-B7CC-CFFB-B1DD-D2490D8FD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013C7CA6-AC61-6C24-3E71-FCA3477DB2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D3066D66-CE76-EF1E-EC6B-CD802BCAB3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9C876-69C0-4ABF-B5F1-85D8586864CA}" type="datetimeFigureOut">
              <a:rPr lang="fr-CH" smtClean="0"/>
              <a:t>01.10.23</a:t>
            </a:fld>
            <a:endParaRPr lang="fr-CH" dirty="0"/>
          </a:p>
        </p:txBody>
      </p:sp>
      <p:sp>
        <p:nvSpPr>
          <p:cNvPr id="5" name="Espace réservé du pied de page 4">
            <a:extLst>
              <a:ext uri="{FF2B5EF4-FFF2-40B4-BE49-F238E27FC236}">
                <a16:creationId xmlns:a16="http://schemas.microsoft.com/office/drawing/2014/main" id="{858D5759-6B80-4794-84CD-4DB78F285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p>
        </p:txBody>
      </p:sp>
      <p:sp>
        <p:nvSpPr>
          <p:cNvPr id="6" name="Espace réservé du numéro de diapositive 5">
            <a:extLst>
              <a:ext uri="{FF2B5EF4-FFF2-40B4-BE49-F238E27FC236}">
                <a16:creationId xmlns:a16="http://schemas.microsoft.com/office/drawing/2014/main" id="{83ED0363-094D-060B-8939-9A5C25788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F7D24-83F3-4552-8DF0-D45F8EAF7FBC}" type="slidenum">
              <a:rPr lang="fr-CH" smtClean="0"/>
              <a:t>‹N°›</a:t>
            </a:fld>
            <a:endParaRPr lang="fr-CH" dirty="0"/>
          </a:p>
        </p:txBody>
      </p:sp>
    </p:spTree>
    <p:extLst>
      <p:ext uri="{BB962C8B-B14F-4D97-AF65-F5344CB8AC3E}">
        <p14:creationId xmlns:p14="http://schemas.microsoft.com/office/powerpoint/2010/main" val="212102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0.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45.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elatruffeauxsabots.fr/la-zone-de-confort-du-chie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plein air, ciel, nuage, eau&#10;&#10;Description générée automatiquement">
            <a:extLst>
              <a:ext uri="{FF2B5EF4-FFF2-40B4-BE49-F238E27FC236}">
                <a16:creationId xmlns:a16="http://schemas.microsoft.com/office/drawing/2014/main" id="{A219A62E-DD34-5DF5-AF83-FB2C75D280AB}"/>
              </a:ext>
            </a:extLst>
          </p:cNvPr>
          <p:cNvPicPr>
            <a:picLocks noChangeAspect="1"/>
          </p:cNvPicPr>
          <p:nvPr/>
        </p:nvPicPr>
        <p:blipFill rotWithShape="1">
          <a:blip r:embed="rId2">
            <a:extLst>
              <a:ext uri="{28A0092B-C50C-407E-A947-70E740481C1C}">
                <a14:useLocalDpi xmlns:a14="http://schemas.microsoft.com/office/drawing/2010/main" val="0"/>
              </a:ext>
            </a:extLst>
          </a:blip>
          <a:srcRect l="21561" r="6117" b="-1"/>
          <a:stretch/>
        </p:blipFill>
        <p:spPr>
          <a:xfrm>
            <a:off x="643467" y="643467"/>
            <a:ext cx="5372099" cy="5571066"/>
          </a:xfrm>
          <a:prstGeom prst="rect">
            <a:avLst/>
          </a:prstGeom>
        </p:spPr>
      </p:pic>
      <p:pic>
        <p:nvPicPr>
          <p:cNvPr id="3" name="Image 2">
            <a:extLst>
              <a:ext uri="{FF2B5EF4-FFF2-40B4-BE49-F238E27FC236}">
                <a16:creationId xmlns:a16="http://schemas.microsoft.com/office/drawing/2014/main" id="{63131E74-DFE8-5056-E5E5-EF5A98EAAB74}"/>
              </a:ext>
            </a:extLst>
          </p:cNvPr>
          <p:cNvPicPr>
            <a:picLocks noChangeAspect="1"/>
          </p:cNvPicPr>
          <p:nvPr/>
        </p:nvPicPr>
        <p:blipFill rotWithShape="1">
          <a:blip r:embed="rId3"/>
          <a:srcRect l="30250" r="17196" b="-1"/>
          <a:stretch/>
        </p:blipFill>
        <p:spPr>
          <a:xfrm>
            <a:off x="6176432" y="643467"/>
            <a:ext cx="5372100" cy="5571066"/>
          </a:xfrm>
          <a:prstGeom prst="rect">
            <a:avLst/>
          </a:prstGeom>
        </p:spPr>
      </p:pic>
    </p:spTree>
    <p:extLst>
      <p:ext uri="{BB962C8B-B14F-4D97-AF65-F5344CB8AC3E}">
        <p14:creationId xmlns:p14="http://schemas.microsoft.com/office/powerpoint/2010/main" val="337650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en-US" sz="2000" kern="1200" dirty="0">
                <a:latin typeface="+mj-lt"/>
                <a:ea typeface="+mj-ea"/>
                <a:cs typeface="+mj-cs"/>
              </a:rPr>
              <a:t>Bases d’apprentissage</a:t>
            </a:r>
          </a:p>
        </p:txBody>
      </p:sp>
      <p:sp>
        <p:nvSpPr>
          <p:cNvPr id="4" name="ZoneTexte 3">
            <a:extLst>
              <a:ext uri="{FF2B5EF4-FFF2-40B4-BE49-F238E27FC236}">
                <a16:creationId xmlns:a16="http://schemas.microsoft.com/office/drawing/2014/main" id="{24237ABB-C44F-E16A-7577-2F5F0AAAF14B}"/>
              </a:ext>
            </a:extLst>
          </p:cNvPr>
          <p:cNvSpPr txBox="1"/>
          <p:nvPr/>
        </p:nvSpPr>
        <p:spPr>
          <a:xfrm>
            <a:off x="3452323" y="557711"/>
            <a:ext cx="7804255" cy="369332"/>
          </a:xfrm>
          <a:prstGeom prst="rect">
            <a:avLst/>
          </a:prstGeom>
          <a:noFill/>
        </p:spPr>
        <p:txBody>
          <a:bodyPr wrap="square">
            <a:spAutoFit/>
          </a:bodyPr>
          <a:lstStyle/>
          <a:p>
            <a:r>
              <a:rPr lang="fr-FR" dirty="0"/>
              <a:t>Le chien a une grande capacité d’auto-apprentissage par imitation</a:t>
            </a:r>
          </a:p>
        </p:txBody>
      </p:sp>
      <p:pic>
        <p:nvPicPr>
          <p:cNvPr id="15" name="Image 14">
            <a:extLst>
              <a:ext uri="{FF2B5EF4-FFF2-40B4-BE49-F238E27FC236}">
                <a16:creationId xmlns:a16="http://schemas.microsoft.com/office/drawing/2014/main" id="{4BF9AED4-D415-D1DC-D5D9-BB462F4E7390}"/>
              </a:ext>
            </a:extLst>
          </p:cNvPr>
          <p:cNvPicPr>
            <a:picLocks noChangeAspect="1"/>
          </p:cNvPicPr>
          <p:nvPr/>
        </p:nvPicPr>
        <p:blipFill>
          <a:blip r:embed="rId2"/>
          <a:stretch>
            <a:fillRect/>
          </a:stretch>
        </p:blipFill>
        <p:spPr>
          <a:xfrm>
            <a:off x="2013144" y="430710"/>
            <a:ext cx="1439179" cy="1212944"/>
          </a:xfrm>
          <a:prstGeom prst="rect">
            <a:avLst/>
          </a:prstGeom>
        </p:spPr>
      </p:pic>
      <p:pic>
        <p:nvPicPr>
          <p:cNvPr id="5" name="Image 4">
            <a:extLst>
              <a:ext uri="{FF2B5EF4-FFF2-40B4-BE49-F238E27FC236}">
                <a16:creationId xmlns:a16="http://schemas.microsoft.com/office/drawing/2014/main" id="{34C22A21-ECCE-7929-BE5A-C4B6564F2DDD}"/>
              </a:ext>
            </a:extLst>
          </p:cNvPr>
          <p:cNvPicPr>
            <a:picLocks noChangeAspect="1"/>
          </p:cNvPicPr>
          <p:nvPr/>
        </p:nvPicPr>
        <p:blipFill>
          <a:blip r:embed="rId3"/>
          <a:stretch>
            <a:fillRect/>
          </a:stretch>
        </p:blipFill>
        <p:spPr>
          <a:xfrm>
            <a:off x="3658901" y="1278667"/>
            <a:ext cx="3029597" cy="2273417"/>
          </a:xfrm>
          <a:prstGeom prst="rect">
            <a:avLst/>
          </a:prstGeom>
        </p:spPr>
      </p:pic>
      <p:pic>
        <p:nvPicPr>
          <p:cNvPr id="7" name="Image 6">
            <a:extLst>
              <a:ext uri="{FF2B5EF4-FFF2-40B4-BE49-F238E27FC236}">
                <a16:creationId xmlns:a16="http://schemas.microsoft.com/office/drawing/2014/main" id="{3D0CE503-EC0B-9BC9-A302-4141FDB3A8FD}"/>
              </a:ext>
            </a:extLst>
          </p:cNvPr>
          <p:cNvPicPr>
            <a:picLocks noChangeAspect="1"/>
          </p:cNvPicPr>
          <p:nvPr/>
        </p:nvPicPr>
        <p:blipFill>
          <a:blip r:embed="rId4"/>
          <a:stretch>
            <a:fillRect/>
          </a:stretch>
        </p:blipFill>
        <p:spPr>
          <a:xfrm>
            <a:off x="7500226" y="1278668"/>
            <a:ext cx="3029597" cy="2273416"/>
          </a:xfrm>
          <a:prstGeom prst="rect">
            <a:avLst/>
          </a:prstGeom>
        </p:spPr>
      </p:pic>
      <p:pic>
        <p:nvPicPr>
          <p:cNvPr id="13" name="Image 12">
            <a:extLst>
              <a:ext uri="{FF2B5EF4-FFF2-40B4-BE49-F238E27FC236}">
                <a16:creationId xmlns:a16="http://schemas.microsoft.com/office/drawing/2014/main" id="{77F449DF-3689-3560-CC6C-2A563355DADD}"/>
              </a:ext>
            </a:extLst>
          </p:cNvPr>
          <p:cNvPicPr>
            <a:picLocks noChangeAspect="1"/>
          </p:cNvPicPr>
          <p:nvPr/>
        </p:nvPicPr>
        <p:blipFill>
          <a:blip r:embed="rId5"/>
          <a:stretch>
            <a:fillRect/>
          </a:stretch>
        </p:blipFill>
        <p:spPr>
          <a:xfrm>
            <a:off x="4851734" y="4852835"/>
            <a:ext cx="1243794" cy="1532675"/>
          </a:xfrm>
          <a:prstGeom prst="rect">
            <a:avLst/>
          </a:prstGeom>
        </p:spPr>
      </p:pic>
      <p:pic>
        <p:nvPicPr>
          <p:cNvPr id="16" name="Image 15">
            <a:extLst>
              <a:ext uri="{FF2B5EF4-FFF2-40B4-BE49-F238E27FC236}">
                <a16:creationId xmlns:a16="http://schemas.microsoft.com/office/drawing/2014/main" id="{B2B1C1F8-6388-EBA3-9A0F-9FFB0A8E32F8}"/>
              </a:ext>
            </a:extLst>
          </p:cNvPr>
          <p:cNvPicPr>
            <a:picLocks noChangeAspect="1"/>
          </p:cNvPicPr>
          <p:nvPr/>
        </p:nvPicPr>
        <p:blipFill>
          <a:blip r:embed="rId6"/>
          <a:stretch>
            <a:fillRect/>
          </a:stretch>
        </p:blipFill>
        <p:spPr>
          <a:xfrm>
            <a:off x="2253495" y="4898103"/>
            <a:ext cx="1243795" cy="1442141"/>
          </a:xfrm>
          <a:prstGeom prst="rect">
            <a:avLst/>
          </a:prstGeom>
        </p:spPr>
      </p:pic>
      <p:pic>
        <p:nvPicPr>
          <p:cNvPr id="19" name="Image 18">
            <a:extLst>
              <a:ext uri="{FF2B5EF4-FFF2-40B4-BE49-F238E27FC236}">
                <a16:creationId xmlns:a16="http://schemas.microsoft.com/office/drawing/2014/main" id="{65E51C3A-CCCF-9039-5103-58ED28BA5B47}"/>
              </a:ext>
            </a:extLst>
          </p:cNvPr>
          <p:cNvPicPr>
            <a:picLocks noChangeAspect="1"/>
          </p:cNvPicPr>
          <p:nvPr/>
        </p:nvPicPr>
        <p:blipFill>
          <a:blip r:embed="rId7"/>
          <a:stretch>
            <a:fillRect/>
          </a:stretch>
        </p:blipFill>
        <p:spPr>
          <a:xfrm>
            <a:off x="10260602" y="4704668"/>
            <a:ext cx="1706850" cy="1614230"/>
          </a:xfrm>
          <a:prstGeom prst="rect">
            <a:avLst/>
          </a:prstGeom>
        </p:spPr>
      </p:pic>
      <p:pic>
        <p:nvPicPr>
          <p:cNvPr id="21" name="Image 20">
            <a:extLst>
              <a:ext uri="{FF2B5EF4-FFF2-40B4-BE49-F238E27FC236}">
                <a16:creationId xmlns:a16="http://schemas.microsoft.com/office/drawing/2014/main" id="{70D6D3EA-F9B7-8094-116F-01D6CD5E0EEC}"/>
              </a:ext>
            </a:extLst>
          </p:cNvPr>
          <p:cNvPicPr>
            <a:picLocks noChangeAspect="1"/>
          </p:cNvPicPr>
          <p:nvPr/>
        </p:nvPicPr>
        <p:blipFill>
          <a:blip r:embed="rId8"/>
          <a:stretch>
            <a:fillRect/>
          </a:stretch>
        </p:blipFill>
        <p:spPr>
          <a:xfrm>
            <a:off x="7581506" y="4682975"/>
            <a:ext cx="1193118" cy="1743530"/>
          </a:xfrm>
          <a:prstGeom prst="rect">
            <a:avLst/>
          </a:prstGeom>
        </p:spPr>
      </p:pic>
      <p:sp>
        <p:nvSpPr>
          <p:cNvPr id="24" name="ZoneTexte 23">
            <a:extLst>
              <a:ext uri="{FF2B5EF4-FFF2-40B4-BE49-F238E27FC236}">
                <a16:creationId xmlns:a16="http://schemas.microsoft.com/office/drawing/2014/main" id="{E2EB2FA6-41E2-5AE3-EB19-AF5F278EE56A}"/>
              </a:ext>
            </a:extLst>
          </p:cNvPr>
          <p:cNvSpPr txBox="1"/>
          <p:nvPr/>
        </p:nvSpPr>
        <p:spPr>
          <a:xfrm>
            <a:off x="1893467" y="5431937"/>
            <a:ext cx="9363111" cy="523220"/>
          </a:xfrm>
          <a:prstGeom prst="rect">
            <a:avLst/>
          </a:prstGeom>
          <a:noFill/>
        </p:spPr>
        <p:txBody>
          <a:bodyPr wrap="square">
            <a:spAutoFit/>
          </a:bodyPr>
          <a:lstStyle/>
          <a:p>
            <a:r>
              <a:rPr lang="fr-FR" dirty="0"/>
              <a:t>		</a:t>
            </a:r>
            <a:r>
              <a:rPr lang="fr-FR" sz="2800" b="1" dirty="0"/>
              <a:t>Puis			Puis</a:t>
            </a:r>
          </a:p>
        </p:txBody>
      </p:sp>
      <p:pic>
        <p:nvPicPr>
          <p:cNvPr id="25" name="Image 24">
            <a:extLst>
              <a:ext uri="{FF2B5EF4-FFF2-40B4-BE49-F238E27FC236}">
                <a16:creationId xmlns:a16="http://schemas.microsoft.com/office/drawing/2014/main" id="{D3C7B431-192D-4D48-B246-C955506404F7}"/>
              </a:ext>
            </a:extLst>
          </p:cNvPr>
          <p:cNvPicPr>
            <a:picLocks noChangeAspect="1"/>
          </p:cNvPicPr>
          <p:nvPr/>
        </p:nvPicPr>
        <p:blipFill>
          <a:blip r:embed="rId9"/>
          <a:stretch>
            <a:fillRect/>
          </a:stretch>
        </p:blipFill>
        <p:spPr>
          <a:xfrm>
            <a:off x="9182968" y="5322020"/>
            <a:ext cx="866896" cy="743054"/>
          </a:xfrm>
          <a:prstGeom prst="rect">
            <a:avLst/>
          </a:prstGeom>
        </p:spPr>
      </p:pic>
      <p:sp>
        <p:nvSpPr>
          <p:cNvPr id="26" name="ZoneTexte 25">
            <a:extLst>
              <a:ext uri="{FF2B5EF4-FFF2-40B4-BE49-F238E27FC236}">
                <a16:creationId xmlns:a16="http://schemas.microsoft.com/office/drawing/2014/main" id="{67E43791-87F2-4130-1AF8-5706D719B75C}"/>
              </a:ext>
            </a:extLst>
          </p:cNvPr>
          <p:cNvSpPr txBox="1"/>
          <p:nvPr/>
        </p:nvSpPr>
        <p:spPr>
          <a:xfrm>
            <a:off x="3497290" y="4031920"/>
            <a:ext cx="7804255" cy="369332"/>
          </a:xfrm>
          <a:prstGeom prst="rect">
            <a:avLst/>
          </a:prstGeom>
          <a:noFill/>
        </p:spPr>
        <p:txBody>
          <a:bodyPr wrap="square">
            <a:spAutoFit/>
          </a:bodyPr>
          <a:lstStyle/>
          <a:p>
            <a:r>
              <a:rPr lang="fr-FR" dirty="0"/>
              <a:t>Et/ou </a:t>
            </a:r>
            <a:r>
              <a:rPr lang="fr-FR"/>
              <a:t>par l’observation</a:t>
            </a:r>
            <a:endParaRPr lang="fr-FR" dirty="0"/>
          </a:p>
        </p:txBody>
      </p:sp>
    </p:spTree>
    <p:extLst>
      <p:ext uri="{BB962C8B-B14F-4D97-AF65-F5344CB8AC3E}">
        <p14:creationId xmlns:p14="http://schemas.microsoft.com/office/powerpoint/2010/main" val="2324894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en-US" sz="2000" kern="1200" dirty="0">
                <a:latin typeface="+mj-lt"/>
                <a:ea typeface="+mj-ea"/>
                <a:cs typeface="+mj-cs"/>
              </a:rPr>
              <a:t>Bases d’apprentissage</a:t>
            </a:r>
          </a:p>
        </p:txBody>
      </p:sp>
      <p:sp>
        <p:nvSpPr>
          <p:cNvPr id="4" name="ZoneTexte 3">
            <a:extLst>
              <a:ext uri="{FF2B5EF4-FFF2-40B4-BE49-F238E27FC236}">
                <a16:creationId xmlns:a16="http://schemas.microsoft.com/office/drawing/2014/main" id="{24237ABB-C44F-E16A-7577-2F5F0AAAF14B}"/>
              </a:ext>
            </a:extLst>
          </p:cNvPr>
          <p:cNvSpPr txBox="1"/>
          <p:nvPr/>
        </p:nvSpPr>
        <p:spPr>
          <a:xfrm>
            <a:off x="3452324" y="791391"/>
            <a:ext cx="7280292" cy="646331"/>
          </a:xfrm>
          <a:prstGeom prst="rect">
            <a:avLst/>
          </a:prstGeom>
          <a:noFill/>
        </p:spPr>
        <p:txBody>
          <a:bodyPr wrap="square">
            <a:spAutoFit/>
          </a:bodyPr>
          <a:lstStyle/>
          <a:p>
            <a:r>
              <a:rPr lang="fr-FR" sz="1800" dirty="0"/>
              <a:t>Le chien apprend par association, bruit, odeur, mouvement etc. comme les mathématiques !</a:t>
            </a:r>
          </a:p>
        </p:txBody>
      </p:sp>
      <p:pic>
        <p:nvPicPr>
          <p:cNvPr id="26" name="Image 25">
            <a:extLst>
              <a:ext uri="{FF2B5EF4-FFF2-40B4-BE49-F238E27FC236}">
                <a16:creationId xmlns:a16="http://schemas.microsoft.com/office/drawing/2014/main" id="{10B2CBFC-961E-20C4-284E-98798BAE694D}"/>
              </a:ext>
            </a:extLst>
          </p:cNvPr>
          <p:cNvPicPr>
            <a:picLocks noChangeAspect="1"/>
          </p:cNvPicPr>
          <p:nvPr/>
        </p:nvPicPr>
        <p:blipFill>
          <a:blip r:embed="rId2"/>
          <a:stretch>
            <a:fillRect/>
          </a:stretch>
        </p:blipFill>
        <p:spPr>
          <a:xfrm>
            <a:off x="3519427" y="3364205"/>
            <a:ext cx="988372" cy="1038873"/>
          </a:xfrm>
          <a:prstGeom prst="rect">
            <a:avLst/>
          </a:prstGeom>
        </p:spPr>
      </p:pic>
      <p:pic>
        <p:nvPicPr>
          <p:cNvPr id="29" name="Image 28">
            <a:extLst>
              <a:ext uri="{FF2B5EF4-FFF2-40B4-BE49-F238E27FC236}">
                <a16:creationId xmlns:a16="http://schemas.microsoft.com/office/drawing/2014/main" id="{D1D6515B-AE82-BEF2-6D43-906DBABDBE09}"/>
              </a:ext>
            </a:extLst>
          </p:cNvPr>
          <p:cNvPicPr>
            <a:picLocks noChangeAspect="1"/>
          </p:cNvPicPr>
          <p:nvPr/>
        </p:nvPicPr>
        <p:blipFill>
          <a:blip r:embed="rId3"/>
          <a:stretch>
            <a:fillRect/>
          </a:stretch>
        </p:blipFill>
        <p:spPr>
          <a:xfrm>
            <a:off x="5265723" y="3487529"/>
            <a:ext cx="898649" cy="906396"/>
          </a:xfrm>
          <a:prstGeom prst="rect">
            <a:avLst/>
          </a:prstGeom>
        </p:spPr>
      </p:pic>
      <p:pic>
        <p:nvPicPr>
          <p:cNvPr id="30" name="Image 29">
            <a:extLst>
              <a:ext uri="{FF2B5EF4-FFF2-40B4-BE49-F238E27FC236}">
                <a16:creationId xmlns:a16="http://schemas.microsoft.com/office/drawing/2014/main" id="{625982A9-D1D5-0712-8D51-920CDEA0FB72}"/>
              </a:ext>
            </a:extLst>
          </p:cNvPr>
          <p:cNvPicPr>
            <a:picLocks noChangeAspect="1"/>
          </p:cNvPicPr>
          <p:nvPr/>
        </p:nvPicPr>
        <p:blipFill>
          <a:blip r:embed="rId4"/>
          <a:stretch>
            <a:fillRect/>
          </a:stretch>
        </p:blipFill>
        <p:spPr>
          <a:xfrm>
            <a:off x="6279532" y="3337231"/>
            <a:ext cx="914528" cy="933580"/>
          </a:xfrm>
          <a:prstGeom prst="rect">
            <a:avLst/>
          </a:prstGeom>
        </p:spPr>
      </p:pic>
      <p:pic>
        <p:nvPicPr>
          <p:cNvPr id="31" name="Image 30">
            <a:extLst>
              <a:ext uri="{FF2B5EF4-FFF2-40B4-BE49-F238E27FC236}">
                <a16:creationId xmlns:a16="http://schemas.microsoft.com/office/drawing/2014/main" id="{F84447F3-0D8C-8DCA-0B2F-F66A53189616}"/>
              </a:ext>
            </a:extLst>
          </p:cNvPr>
          <p:cNvPicPr>
            <a:picLocks noChangeAspect="1"/>
          </p:cNvPicPr>
          <p:nvPr/>
        </p:nvPicPr>
        <p:blipFill>
          <a:blip r:embed="rId5"/>
          <a:stretch>
            <a:fillRect/>
          </a:stretch>
        </p:blipFill>
        <p:spPr>
          <a:xfrm>
            <a:off x="8962731" y="3451581"/>
            <a:ext cx="866896" cy="743054"/>
          </a:xfrm>
          <a:prstGeom prst="rect">
            <a:avLst/>
          </a:prstGeom>
        </p:spPr>
      </p:pic>
      <p:pic>
        <p:nvPicPr>
          <p:cNvPr id="32" name="Image 31">
            <a:extLst>
              <a:ext uri="{FF2B5EF4-FFF2-40B4-BE49-F238E27FC236}">
                <a16:creationId xmlns:a16="http://schemas.microsoft.com/office/drawing/2014/main" id="{D8AC8732-8951-2D01-FA99-E0F75D88EEBD}"/>
              </a:ext>
            </a:extLst>
          </p:cNvPr>
          <p:cNvPicPr>
            <a:picLocks noChangeAspect="1"/>
          </p:cNvPicPr>
          <p:nvPr/>
        </p:nvPicPr>
        <p:blipFill>
          <a:blip r:embed="rId6"/>
          <a:stretch>
            <a:fillRect/>
          </a:stretch>
        </p:blipFill>
        <p:spPr>
          <a:xfrm>
            <a:off x="7306158" y="3337231"/>
            <a:ext cx="1532292" cy="1076468"/>
          </a:xfrm>
          <a:prstGeom prst="rect">
            <a:avLst/>
          </a:prstGeom>
        </p:spPr>
      </p:pic>
      <p:pic>
        <p:nvPicPr>
          <p:cNvPr id="37" name="Image 36">
            <a:extLst>
              <a:ext uri="{FF2B5EF4-FFF2-40B4-BE49-F238E27FC236}">
                <a16:creationId xmlns:a16="http://schemas.microsoft.com/office/drawing/2014/main" id="{186DC2B7-61DB-AB4A-BDBA-929D231A8601}"/>
              </a:ext>
            </a:extLst>
          </p:cNvPr>
          <p:cNvPicPr>
            <a:picLocks noChangeAspect="1"/>
          </p:cNvPicPr>
          <p:nvPr/>
        </p:nvPicPr>
        <p:blipFill>
          <a:blip r:embed="rId7"/>
          <a:stretch>
            <a:fillRect/>
          </a:stretch>
        </p:blipFill>
        <p:spPr>
          <a:xfrm>
            <a:off x="10023274" y="3036635"/>
            <a:ext cx="1686201" cy="1377064"/>
          </a:xfrm>
          <a:prstGeom prst="rect">
            <a:avLst/>
          </a:prstGeom>
        </p:spPr>
      </p:pic>
      <p:sp>
        <p:nvSpPr>
          <p:cNvPr id="3" name="ZoneTexte 2">
            <a:extLst>
              <a:ext uri="{FF2B5EF4-FFF2-40B4-BE49-F238E27FC236}">
                <a16:creationId xmlns:a16="http://schemas.microsoft.com/office/drawing/2014/main" id="{F5C78678-DF1E-647D-84C6-FEF1221937E8}"/>
              </a:ext>
            </a:extLst>
          </p:cNvPr>
          <p:cNvSpPr txBox="1"/>
          <p:nvPr/>
        </p:nvSpPr>
        <p:spPr>
          <a:xfrm>
            <a:off x="3452324" y="1698118"/>
            <a:ext cx="6097314" cy="800219"/>
          </a:xfrm>
          <a:prstGeom prst="rect">
            <a:avLst/>
          </a:prstGeom>
          <a:noFill/>
        </p:spPr>
        <p:txBody>
          <a:bodyPr wrap="square">
            <a:spAutoFit/>
          </a:bodyPr>
          <a:lstStyle/>
          <a:p>
            <a:r>
              <a:rPr lang="fr-FR" sz="1800" dirty="0">
                <a:solidFill>
                  <a:srgbClr val="00B050"/>
                </a:solidFill>
              </a:rPr>
              <a:t>Récompense positive:</a:t>
            </a:r>
          </a:p>
          <a:p>
            <a:r>
              <a:rPr lang="fr-FR" sz="1400" dirty="0">
                <a:solidFill>
                  <a:srgbClr val="212529"/>
                </a:solidFill>
                <a:latin typeface="Arial" panose="020B0604020202020204" pitchFamily="34" charset="0"/>
                <a:cs typeface="Arial" panose="020B0604020202020204" pitchFamily="34" charset="0"/>
              </a:rPr>
              <a:t>O</a:t>
            </a:r>
            <a:r>
              <a:rPr lang="fr-FR" sz="1400" b="0" i="0" dirty="0">
                <a:solidFill>
                  <a:srgbClr val="212529"/>
                </a:solidFill>
                <a:effectLst/>
                <a:latin typeface="Arial" panose="020B0604020202020204" pitchFamily="34" charset="0"/>
                <a:cs typeface="Arial" panose="020B0604020202020204" pitchFamily="34" charset="0"/>
              </a:rPr>
              <a:t>n ajoute un stimuli agréable pour le chien pour l’encourager à réitérer le comportement qui lui a permis de l’obtenir.</a:t>
            </a:r>
            <a:endParaRPr lang="fr-FR" sz="1400" dirty="0">
              <a:latin typeface="Arial" panose="020B0604020202020204" pitchFamily="34" charset="0"/>
              <a:cs typeface="Arial" panose="020B0604020202020204" pitchFamily="34" charset="0"/>
            </a:endParaRPr>
          </a:p>
        </p:txBody>
      </p:sp>
      <p:sp>
        <p:nvSpPr>
          <p:cNvPr id="14" name="Bulle narrative : ronde 13">
            <a:extLst>
              <a:ext uri="{FF2B5EF4-FFF2-40B4-BE49-F238E27FC236}">
                <a16:creationId xmlns:a16="http://schemas.microsoft.com/office/drawing/2014/main" id="{9BBC8404-361A-2FF2-4A2A-8771F8227E74}"/>
              </a:ext>
            </a:extLst>
          </p:cNvPr>
          <p:cNvSpPr/>
          <p:nvPr/>
        </p:nvSpPr>
        <p:spPr>
          <a:xfrm>
            <a:off x="4553548" y="2723683"/>
            <a:ext cx="938977" cy="743503"/>
          </a:xfrm>
          <a:prstGeom prst="wedgeEllipseCallout">
            <a:avLst>
              <a:gd name="adj1" fmla="val -58473"/>
              <a:gd name="adj2" fmla="val 117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Assis</a:t>
            </a:r>
            <a:endParaRPr lang="fr-CH" dirty="0"/>
          </a:p>
        </p:txBody>
      </p:sp>
      <p:sp>
        <p:nvSpPr>
          <p:cNvPr id="5" name="ZoneTexte 4">
            <a:extLst>
              <a:ext uri="{FF2B5EF4-FFF2-40B4-BE49-F238E27FC236}">
                <a16:creationId xmlns:a16="http://schemas.microsoft.com/office/drawing/2014/main" id="{10B90BF8-1A8B-1905-6837-3AAE43CBC962}"/>
              </a:ext>
            </a:extLst>
          </p:cNvPr>
          <p:cNvSpPr txBox="1"/>
          <p:nvPr/>
        </p:nvSpPr>
        <p:spPr>
          <a:xfrm>
            <a:off x="3392434" y="4944257"/>
            <a:ext cx="6097314" cy="1015663"/>
          </a:xfrm>
          <a:prstGeom prst="rect">
            <a:avLst/>
          </a:prstGeom>
          <a:noFill/>
        </p:spPr>
        <p:txBody>
          <a:bodyPr wrap="square">
            <a:spAutoFit/>
          </a:bodyPr>
          <a:lstStyle/>
          <a:p>
            <a:r>
              <a:rPr lang="fr-FR" sz="1800" dirty="0">
                <a:solidFill>
                  <a:srgbClr val="FF0000"/>
                </a:solidFill>
              </a:rPr>
              <a:t>Récompense négative « à proscrire » :</a:t>
            </a:r>
          </a:p>
          <a:p>
            <a:pPr algn="l"/>
            <a:r>
              <a:rPr lang="fr-FR" sz="1400" dirty="0">
                <a:latin typeface="Arial" panose="020B0604020202020204" pitchFamily="34" charset="0"/>
                <a:cs typeface="Arial" panose="020B0604020202020204" pitchFamily="34" charset="0"/>
              </a:rPr>
              <a:t>O</a:t>
            </a:r>
            <a:r>
              <a:rPr lang="fr-FR" sz="1400" b="0" i="0" dirty="0">
                <a:effectLst/>
                <a:latin typeface="Arial" panose="020B0604020202020204" pitchFamily="34" charset="0"/>
                <a:cs typeface="Arial" panose="020B0604020202020204" pitchFamily="34" charset="0"/>
              </a:rPr>
              <a:t>n retire un stimuli désagréable pour le chien pour le récompenser.</a:t>
            </a:r>
          </a:p>
          <a:p>
            <a:pPr algn="just"/>
            <a:r>
              <a:rPr lang="fr-FR" sz="1400" b="0" i="0" dirty="0">
                <a:effectLst/>
                <a:latin typeface="Arial" panose="020B0604020202020204" pitchFamily="34" charset="0"/>
                <a:cs typeface="Arial" panose="020B0604020202020204" pitchFamily="34" charset="0"/>
              </a:rPr>
              <a:t>C’est le principe des colliers étrangleurs, qui se desserrent lorsque l’animal arrête de tirer sur sa laisse.</a:t>
            </a:r>
          </a:p>
        </p:txBody>
      </p:sp>
    </p:spTree>
    <p:extLst>
      <p:ext uri="{BB962C8B-B14F-4D97-AF65-F5344CB8AC3E}">
        <p14:creationId xmlns:p14="http://schemas.microsoft.com/office/powerpoint/2010/main" val="2637484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en-US" sz="2000" kern="1200" dirty="0">
                <a:latin typeface="+mj-lt"/>
                <a:ea typeface="+mj-ea"/>
                <a:cs typeface="+mj-cs"/>
              </a:rPr>
              <a:t>Bases d’apprentissage</a:t>
            </a:r>
          </a:p>
        </p:txBody>
      </p:sp>
      <p:pic>
        <p:nvPicPr>
          <p:cNvPr id="25" name="Image 24">
            <a:extLst>
              <a:ext uri="{FF2B5EF4-FFF2-40B4-BE49-F238E27FC236}">
                <a16:creationId xmlns:a16="http://schemas.microsoft.com/office/drawing/2014/main" id="{7EFBB5CE-EA5C-DFCC-95FC-59525C9EEA87}"/>
              </a:ext>
            </a:extLst>
          </p:cNvPr>
          <p:cNvPicPr>
            <a:picLocks noChangeAspect="1"/>
          </p:cNvPicPr>
          <p:nvPr/>
        </p:nvPicPr>
        <p:blipFill>
          <a:blip r:embed="rId2"/>
          <a:stretch>
            <a:fillRect/>
          </a:stretch>
        </p:blipFill>
        <p:spPr>
          <a:xfrm>
            <a:off x="8998314" y="2830507"/>
            <a:ext cx="866896" cy="743054"/>
          </a:xfrm>
          <a:prstGeom prst="rect">
            <a:avLst/>
          </a:prstGeom>
        </p:spPr>
      </p:pic>
      <p:pic>
        <p:nvPicPr>
          <p:cNvPr id="35" name="Image 34">
            <a:extLst>
              <a:ext uri="{FF2B5EF4-FFF2-40B4-BE49-F238E27FC236}">
                <a16:creationId xmlns:a16="http://schemas.microsoft.com/office/drawing/2014/main" id="{A326943A-2214-E214-FA05-0B66AE5C7ED6}"/>
              </a:ext>
            </a:extLst>
          </p:cNvPr>
          <p:cNvPicPr>
            <a:picLocks noChangeAspect="1"/>
          </p:cNvPicPr>
          <p:nvPr/>
        </p:nvPicPr>
        <p:blipFill>
          <a:blip r:embed="rId3"/>
          <a:stretch>
            <a:fillRect/>
          </a:stretch>
        </p:blipFill>
        <p:spPr>
          <a:xfrm>
            <a:off x="10177557" y="2255714"/>
            <a:ext cx="1762806" cy="1658024"/>
          </a:xfrm>
          <a:prstGeom prst="rect">
            <a:avLst/>
          </a:prstGeom>
        </p:spPr>
      </p:pic>
      <p:sp>
        <p:nvSpPr>
          <p:cNvPr id="38" name="Bulle narrative : ronde 37">
            <a:extLst>
              <a:ext uri="{FF2B5EF4-FFF2-40B4-BE49-F238E27FC236}">
                <a16:creationId xmlns:a16="http://schemas.microsoft.com/office/drawing/2014/main" id="{59DCA09D-504F-E4EA-9DEA-458FC9CFC11C}"/>
              </a:ext>
            </a:extLst>
          </p:cNvPr>
          <p:cNvSpPr/>
          <p:nvPr/>
        </p:nvSpPr>
        <p:spPr>
          <a:xfrm>
            <a:off x="8983807" y="1294503"/>
            <a:ext cx="1762806" cy="852074"/>
          </a:xfrm>
          <a:prstGeom prst="wedgeEllipseCallout">
            <a:avLst>
              <a:gd name="adj1" fmla="val 39542"/>
              <a:gd name="adj2" fmla="val 1128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Toujours pas compris</a:t>
            </a:r>
            <a:endParaRPr lang="fr-CH" dirty="0"/>
          </a:p>
        </p:txBody>
      </p:sp>
      <p:sp>
        <p:nvSpPr>
          <p:cNvPr id="5" name="ZoneTexte 4">
            <a:extLst>
              <a:ext uri="{FF2B5EF4-FFF2-40B4-BE49-F238E27FC236}">
                <a16:creationId xmlns:a16="http://schemas.microsoft.com/office/drawing/2014/main" id="{3B8F27B2-7A62-86AD-734B-A005C22756BF}"/>
              </a:ext>
            </a:extLst>
          </p:cNvPr>
          <p:cNvSpPr txBox="1"/>
          <p:nvPr/>
        </p:nvSpPr>
        <p:spPr>
          <a:xfrm>
            <a:off x="3570719" y="662146"/>
            <a:ext cx="7175894" cy="584775"/>
          </a:xfrm>
          <a:prstGeom prst="rect">
            <a:avLst/>
          </a:prstGeom>
          <a:noFill/>
        </p:spPr>
        <p:txBody>
          <a:bodyPr wrap="square">
            <a:spAutoFit/>
          </a:bodyPr>
          <a:lstStyle/>
          <a:p>
            <a:r>
              <a:rPr lang="fr-FR" sz="1800" dirty="0">
                <a:solidFill>
                  <a:srgbClr val="FF0000"/>
                </a:solidFill>
              </a:rPr>
              <a:t>Punition positive « à proscrire »: (P</a:t>
            </a:r>
            <a:r>
              <a:rPr lang="fr-FR" sz="1400" b="0" i="0" dirty="0">
                <a:solidFill>
                  <a:srgbClr val="FF0000"/>
                </a:solidFill>
                <a:effectLst/>
                <a:latin typeface="DIN Pro"/>
              </a:rPr>
              <a:t>eut être considéré comme de la maltraitance)</a:t>
            </a:r>
            <a:endParaRPr lang="fr-FR" sz="1400" dirty="0">
              <a:solidFill>
                <a:srgbClr val="FF0000"/>
              </a:solidFill>
            </a:endParaRPr>
          </a:p>
          <a:p>
            <a:r>
              <a:rPr lang="fr-FR" sz="1400" b="0" i="0" dirty="0">
                <a:solidFill>
                  <a:srgbClr val="212529"/>
                </a:solidFill>
                <a:effectLst/>
                <a:latin typeface="Arial" panose="020B0604020202020204" pitchFamily="34" charset="0"/>
                <a:cs typeface="Arial" panose="020B0604020202020204" pitchFamily="34" charset="0"/>
              </a:rPr>
              <a:t>On ajoute un stimuli désagréable pour faire comprendre à son chien qu’il n’agit pas bien.</a:t>
            </a:r>
            <a:endParaRPr lang="fr-FR" sz="1400"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B3A1D0CB-0798-7BC8-C581-8025F4BC19E1}"/>
              </a:ext>
            </a:extLst>
          </p:cNvPr>
          <p:cNvSpPr txBox="1"/>
          <p:nvPr/>
        </p:nvSpPr>
        <p:spPr>
          <a:xfrm>
            <a:off x="3570719" y="4368139"/>
            <a:ext cx="7555829" cy="1015663"/>
          </a:xfrm>
          <a:prstGeom prst="rect">
            <a:avLst/>
          </a:prstGeom>
          <a:noFill/>
        </p:spPr>
        <p:txBody>
          <a:bodyPr wrap="square">
            <a:spAutoFit/>
          </a:bodyPr>
          <a:lstStyle/>
          <a:p>
            <a:r>
              <a:rPr lang="fr-FR" sz="1800" dirty="0">
                <a:solidFill>
                  <a:srgbClr val="00B050"/>
                </a:solidFill>
              </a:rPr>
              <a:t>Punition négative :</a:t>
            </a:r>
          </a:p>
          <a:p>
            <a:r>
              <a:rPr lang="fr-FR" sz="1400" dirty="0">
                <a:solidFill>
                  <a:srgbClr val="212529"/>
                </a:solidFill>
                <a:latin typeface="Arial" panose="020B0604020202020204" pitchFamily="34" charset="0"/>
                <a:cs typeface="Arial" panose="020B0604020202020204" pitchFamily="34" charset="0"/>
              </a:rPr>
              <a:t>O</a:t>
            </a:r>
            <a:r>
              <a:rPr lang="fr-FR" sz="1400" b="0" i="0" dirty="0">
                <a:solidFill>
                  <a:srgbClr val="212529"/>
                </a:solidFill>
                <a:effectLst/>
                <a:latin typeface="Arial" panose="020B0604020202020204" pitchFamily="34" charset="0"/>
                <a:cs typeface="Arial" panose="020B0604020202020204" pitchFamily="34" charset="0"/>
              </a:rPr>
              <a:t>n retire un stimuli agréable jusqu’à ce que le chien adopte le comportement souhaité.</a:t>
            </a:r>
          </a:p>
          <a:p>
            <a:r>
              <a:rPr lang="fr-FR" sz="1400" b="0" i="0" dirty="0">
                <a:effectLst/>
                <a:latin typeface="Arial" panose="020B0604020202020204" pitchFamily="34" charset="0"/>
                <a:cs typeface="Arial" panose="020B0604020202020204" pitchFamily="34" charset="0"/>
              </a:rPr>
              <a:t>Si vous avez appris à votre chien à ne pas sauter sur vous et qu’il le fait quand même, vous ne lui donnerez pas la caresse qu’il aurait obtenue s’il s’était comporté de façon adéquate.</a:t>
            </a:r>
            <a:endParaRPr lang="fr-FR" sz="1400" dirty="0">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F9F28EF9-E1A4-6D5D-06B9-9095B2BEAD52}"/>
              </a:ext>
            </a:extLst>
          </p:cNvPr>
          <p:cNvPicPr>
            <a:picLocks noChangeAspect="1"/>
          </p:cNvPicPr>
          <p:nvPr/>
        </p:nvPicPr>
        <p:blipFill>
          <a:blip r:embed="rId4"/>
          <a:stretch>
            <a:fillRect/>
          </a:stretch>
        </p:blipFill>
        <p:spPr>
          <a:xfrm>
            <a:off x="5516449" y="2984530"/>
            <a:ext cx="913629" cy="936584"/>
          </a:xfrm>
          <a:prstGeom prst="rect">
            <a:avLst/>
          </a:prstGeom>
        </p:spPr>
      </p:pic>
      <p:pic>
        <p:nvPicPr>
          <p:cNvPr id="15" name="Image 14">
            <a:extLst>
              <a:ext uri="{FF2B5EF4-FFF2-40B4-BE49-F238E27FC236}">
                <a16:creationId xmlns:a16="http://schemas.microsoft.com/office/drawing/2014/main" id="{155CC552-66E5-9E07-69BF-F7C5211D5438}"/>
              </a:ext>
            </a:extLst>
          </p:cNvPr>
          <p:cNvPicPr>
            <a:picLocks noChangeAspect="1"/>
          </p:cNvPicPr>
          <p:nvPr/>
        </p:nvPicPr>
        <p:blipFill>
          <a:blip r:embed="rId5"/>
          <a:stretch>
            <a:fillRect/>
          </a:stretch>
        </p:blipFill>
        <p:spPr>
          <a:xfrm>
            <a:off x="3503806" y="2742937"/>
            <a:ext cx="988372" cy="1038873"/>
          </a:xfrm>
          <a:prstGeom prst="rect">
            <a:avLst/>
          </a:prstGeom>
        </p:spPr>
      </p:pic>
      <p:sp>
        <p:nvSpPr>
          <p:cNvPr id="16" name="Bulle narrative : ronde 15">
            <a:extLst>
              <a:ext uri="{FF2B5EF4-FFF2-40B4-BE49-F238E27FC236}">
                <a16:creationId xmlns:a16="http://schemas.microsoft.com/office/drawing/2014/main" id="{70CD7989-D864-8945-12DA-E28F75EAAF64}"/>
              </a:ext>
            </a:extLst>
          </p:cNvPr>
          <p:cNvSpPr/>
          <p:nvPr/>
        </p:nvSpPr>
        <p:spPr>
          <a:xfrm>
            <a:off x="5609722" y="1884967"/>
            <a:ext cx="938977" cy="743503"/>
          </a:xfrm>
          <a:prstGeom prst="wedgeEllipseCallout">
            <a:avLst>
              <a:gd name="adj1" fmla="val -29796"/>
              <a:gd name="adj2" fmla="val 110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endParaRPr lang="fr-CH" dirty="0"/>
          </a:p>
        </p:txBody>
      </p:sp>
      <p:pic>
        <p:nvPicPr>
          <p:cNvPr id="17" name="Image 16">
            <a:extLst>
              <a:ext uri="{FF2B5EF4-FFF2-40B4-BE49-F238E27FC236}">
                <a16:creationId xmlns:a16="http://schemas.microsoft.com/office/drawing/2014/main" id="{7C1AFE84-5521-938A-AF2D-4A00D9F52BCB}"/>
              </a:ext>
            </a:extLst>
          </p:cNvPr>
          <p:cNvPicPr>
            <a:picLocks noChangeAspect="1"/>
          </p:cNvPicPr>
          <p:nvPr/>
        </p:nvPicPr>
        <p:blipFill>
          <a:blip r:embed="rId6"/>
          <a:stretch>
            <a:fillRect/>
          </a:stretch>
        </p:blipFill>
        <p:spPr>
          <a:xfrm>
            <a:off x="7199586" y="2441244"/>
            <a:ext cx="1581289" cy="1329402"/>
          </a:xfrm>
          <a:prstGeom prst="rect">
            <a:avLst/>
          </a:prstGeom>
        </p:spPr>
      </p:pic>
      <p:pic>
        <p:nvPicPr>
          <p:cNvPr id="18" name="Image 17">
            <a:extLst>
              <a:ext uri="{FF2B5EF4-FFF2-40B4-BE49-F238E27FC236}">
                <a16:creationId xmlns:a16="http://schemas.microsoft.com/office/drawing/2014/main" id="{F5C82C32-901F-38B2-F945-CB8183F8541B}"/>
              </a:ext>
            </a:extLst>
          </p:cNvPr>
          <p:cNvPicPr>
            <a:picLocks noChangeAspect="1"/>
          </p:cNvPicPr>
          <p:nvPr/>
        </p:nvPicPr>
        <p:blipFill>
          <a:blip r:embed="rId7"/>
          <a:stretch>
            <a:fillRect/>
          </a:stretch>
        </p:blipFill>
        <p:spPr>
          <a:xfrm>
            <a:off x="6566798" y="2691446"/>
            <a:ext cx="914528" cy="933580"/>
          </a:xfrm>
          <a:prstGeom prst="rect">
            <a:avLst/>
          </a:prstGeom>
        </p:spPr>
      </p:pic>
      <p:sp>
        <p:nvSpPr>
          <p:cNvPr id="22" name="Bulle narrative : ronde 21">
            <a:extLst>
              <a:ext uri="{FF2B5EF4-FFF2-40B4-BE49-F238E27FC236}">
                <a16:creationId xmlns:a16="http://schemas.microsoft.com/office/drawing/2014/main" id="{F1F858D3-127C-D3C7-3944-B4B6FA679346}"/>
              </a:ext>
            </a:extLst>
          </p:cNvPr>
          <p:cNvSpPr/>
          <p:nvPr/>
        </p:nvSpPr>
        <p:spPr>
          <a:xfrm>
            <a:off x="4603550" y="1981056"/>
            <a:ext cx="938977" cy="743503"/>
          </a:xfrm>
          <a:prstGeom prst="wedgeEllipseCallout">
            <a:avLst>
              <a:gd name="adj1" fmla="val -67573"/>
              <a:gd name="adj2" fmla="val 1369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Assis</a:t>
            </a:r>
            <a:endParaRPr lang="fr-CH" dirty="0"/>
          </a:p>
        </p:txBody>
      </p:sp>
    </p:spTree>
    <p:extLst>
      <p:ext uri="{BB962C8B-B14F-4D97-AF65-F5344CB8AC3E}">
        <p14:creationId xmlns:p14="http://schemas.microsoft.com/office/powerpoint/2010/main" val="1899218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en-US" sz="2000" kern="1200" dirty="0">
                <a:latin typeface="+mj-lt"/>
                <a:ea typeface="+mj-ea"/>
                <a:cs typeface="+mj-cs"/>
              </a:rPr>
              <a:t>Bases d’apprentissage</a:t>
            </a:r>
            <a:endParaRPr lang="en-US" sz="2000" kern="1200" dirty="0">
              <a:solidFill>
                <a:srgbClr val="0070C0"/>
              </a:solidFill>
              <a:latin typeface="+mj-lt"/>
              <a:ea typeface="+mj-ea"/>
              <a:cs typeface="+mj-cs"/>
            </a:endParaRPr>
          </a:p>
        </p:txBody>
      </p:sp>
      <p:pic>
        <p:nvPicPr>
          <p:cNvPr id="4" name="Image 3">
            <a:extLst>
              <a:ext uri="{FF2B5EF4-FFF2-40B4-BE49-F238E27FC236}">
                <a16:creationId xmlns:a16="http://schemas.microsoft.com/office/drawing/2014/main" id="{B23A97C1-6837-351B-85E5-EAC1727D4A2A}"/>
              </a:ext>
            </a:extLst>
          </p:cNvPr>
          <p:cNvPicPr>
            <a:picLocks noChangeAspect="1"/>
          </p:cNvPicPr>
          <p:nvPr/>
        </p:nvPicPr>
        <p:blipFill>
          <a:blip r:embed="rId2"/>
          <a:stretch>
            <a:fillRect/>
          </a:stretch>
        </p:blipFill>
        <p:spPr>
          <a:xfrm rot="19509062">
            <a:off x="1538176" y="541956"/>
            <a:ext cx="2230919" cy="1395030"/>
          </a:xfrm>
          <a:prstGeom prst="rect">
            <a:avLst/>
          </a:prstGeom>
        </p:spPr>
      </p:pic>
      <p:sp>
        <p:nvSpPr>
          <p:cNvPr id="5" name="ZoneTexte 4">
            <a:extLst>
              <a:ext uri="{FF2B5EF4-FFF2-40B4-BE49-F238E27FC236}">
                <a16:creationId xmlns:a16="http://schemas.microsoft.com/office/drawing/2014/main" id="{783D8C80-BCEA-E40C-8845-B37C0424A805}"/>
              </a:ext>
            </a:extLst>
          </p:cNvPr>
          <p:cNvSpPr txBox="1"/>
          <p:nvPr/>
        </p:nvSpPr>
        <p:spPr>
          <a:xfrm>
            <a:off x="4133555" y="217369"/>
            <a:ext cx="7106647" cy="5570756"/>
          </a:xfrm>
          <a:prstGeom prst="rect">
            <a:avLst/>
          </a:prstGeom>
          <a:noFill/>
        </p:spPr>
        <p:txBody>
          <a:bodyPr wrap="square">
            <a:spAutoFit/>
          </a:bodyPr>
          <a:lstStyle/>
          <a:p>
            <a:r>
              <a:rPr lang="fr-FR" sz="1800" b="1" dirty="0"/>
              <a:t>La règle des trois D, </a:t>
            </a:r>
            <a:r>
              <a:rPr lang="fr-FR" b="1" dirty="0"/>
              <a:t>Durée – D</a:t>
            </a:r>
            <a:r>
              <a:rPr lang="fr-FR" sz="1800" b="1" dirty="0"/>
              <a:t>istance </a:t>
            </a:r>
            <a:r>
              <a:rPr lang="fr-FR" b="1" dirty="0"/>
              <a:t>–</a:t>
            </a:r>
            <a:r>
              <a:rPr lang="fr-FR" sz="1800" b="1" dirty="0"/>
              <a:t> </a:t>
            </a:r>
            <a:r>
              <a:rPr lang="fr-FR" b="1" dirty="0"/>
              <a:t>Distraction</a:t>
            </a:r>
            <a:r>
              <a:rPr lang="fr-FR" sz="1800" b="1" dirty="0"/>
              <a:t> :</a:t>
            </a:r>
          </a:p>
          <a:p>
            <a:r>
              <a:rPr lang="fr-FR" sz="1400" dirty="0"/>
              <a:t>Dans la phase d’apprentissage d’un nouvel exercice, peu importante l’âge du chien, mettez en pratique cette règle en respectant l’ordre, d’abord la durée, puis on met de la distance, puis on ajoute de la distraction. </a:t>
            </a:r>
          </a:p>
          <a:p>
            <a:endParaRPr lang="fr-FR" b="1" dirty="0"/>
          </a:p>
          <a:p>
            <a:r>
              <a:rPr lang="fr-FR" sz="1400" b="1" dirty="0"/>
              <a:t>Nos gros défauts: </a:t>
            </a:r>
          </a:p>
          <a:p>
            <a:pPr marL="285750" indent="-285750">
              <a:buFont typeface="Wingdings" panose="05000000000000000000" pitchFamily="2" charset="2"/>
              <a:buChar char="v"/>
            </a:pPr>
            <a:r>
              <a:rPr lang="fr-FR" sz="1400" dirty="0"/>
              <a:t>Nous voulons toujours que la progression aille vite, il est crucial de prendre le temps, de progresser par petit pas.</a:t>
            </a:r>
          </a:p>
          <a:p>
            <a:pPr marL="285750" indent="-285750">
              <a:buFont typeface="Wingdings" panose="05000000000000000000" pitchFamily="2" charset="2"/>
              <a:buChar char="v"/>
            </a:pPr>
            <a:r>
              <a:rPr lang="fr-FR" sz="1400" dirty="0"/>
              <a:t>Nous ne nous satisfaisons pas des petites avancées, on veut toujours refaire l’exercice, encore et encore, le risque et de blazer le chien et terminer sur un échec, ce qu’il faut à tout prix éviter.</a:t>
            </a:r>
          </a:p>
          <a:p>
            <a:r>
              <a:rPr lang="fr-FR" b="1" dirty="0"/>
              <a:t>Durée = </a:t>
            </a:r>
            <a:r>
              <a:rPr lang="fr-FR" sz="1400" dirty="0"/>
              <a:t>la position demandée doit être maintenue un certain temps. </a:t>
            </a:r>
          </a:p>
          <a:p>
            <a:pPr marL="536575"/>
            <a:r>
              <a:rPr lang="fr-FR" sz="1400" dirty="0"/>
              <a:t>Commencer avec 1 ou 2 secondes, après de nombreuses réussites sur plusieurs semaines, augmenter d’une seconde et continué ainsi en ajoutant très progressivement du temps.</a:t>
            </a:r>
          </a:p>
          <a:p>
            <a:pPr marL="536575"/>
            <a:endParaRPr lang="fr-FR" sz="1400" dirty="0"/>
          </a:p>
          <a:p>
            <a:r>
              <a:rPr lang="fr-FR" b="1" dirty="0"/>
              <a:t>D</a:t>
            </a:r>
            <a:r>
              <a:rPr lang="fr-FR" sz="1800" b="1" dirty="0"/>
              <a:t>istance = </a:t>
            </a:r>
            <a:r>
              <a:rPr lang="fr-FR" sz="1400" dirty="0"/>
              <a:t>la position demandée doit être maintenue malgré l’éloignement du guide</a:t>
            </a:r>
          </a:p>
          <a:p>
            <a:pPr defTabSz="536575"/>
            <a:r>
              <a:rPr lang="fr-FR" sz="1400" dirty="0"/>
              <a:t>	Commencer par vous éloigner d’un pas, après de nombreuses réussites sur 	plusieurs semaines, augmenter d’un pas, et continué ainsi en ajoutant très 	progressivement de la distance.</a:t>
            </a:r>
          </a:p>
          <a:p>
            <a:pPr defTabSz="536575"/>
            <a:endParaRPr lang="fr-FR" sz="1400" dirty="0"/>
          </a:p>
          <a:p>
            <a:r>
              <a:rPr lang="fr-FR" b="1" dirty="0"/>
              <a:t>Distraction = </a:t>
            </a:r>
            <a:r>
              <a:rPr lang="fr-FR" sz="1400" dirty="0"/>
              <a:t>la position demandée doit être maintenue peu importe ce qui se passe autour</a:t>
            </a:r>
            <a:endParaRPr lang="fr-FR" dirty="0"/>
          </a:p>
          <a:p>
            <a:pPr indent="536575" defTabSz="536575"/>
            <a:r>
              <a:rPr lang="fr-FR" sz="1400" dirty="0"/>
              <a:t>Commencer dans un lieu calme sans trop de stimuli, après de nombreuses réussites sur 	plusieurs semaines, augmenter progressivement les distractions.</a:t>
            </a:r>
          </a:p>
        </p:txBody>
      </p:sp>
      <p:sp>
        <p:nvSpPr>
          <p:cNvPr id="8" name="ZoneTexte 7">
            <a:extLst>
              <a:ext uri="{FF2B5EF4-FFF2-40B4-BE49-F238E27FC236}">
                <a16:creationId xmlns:a16="http://schemas.microsoft.com/office/drawing/2014/main" id="{A263851F-7D58-548D-0E25-1E55DA6815FD}"/>
              </a:ext>
            </a:extLst>
          </p:cNvPr>
          <p:cNvSpPr txBox="1"/>
          <p:nvPr/>
        </p:nvSpPr>
        <p:spPr>
          <a:xfrm>
            <a:off x="4222280" y="6033863"/>
            <a:ext cx="6097314" cy="369332"/>
          </a:xfrm>
          <a:prstGeom prst="rect">
            <a:avLst/>
          </a:prstGeom>
          <a:noFill/>
        </p:spPr>
        <p:txBody>
          <a:bodyPr wrap="square">
            <a:spAutoFit/>
          </a:bodyPr>
          <a:lstStyle/>
          <a:p>
            <a:r>
              <a:rPr lang="fr-FR" dirty="0"/>
              <a:t>L’idéal est de travailler un </a:t>
            </a:r>
            <a:r>
              <a:rPr lang="fr-FR" b="1" dirty="0"/>
              <a:t>D </a:t>
            </a:r>
            <a:r>
              <a:rPr lang="fr-FR" dirty="0"/>
              <a:t>après l’autre.</a:t>
            </a:r>
          </a:p>
        </p:txBody>
      </p:sp>
      <p:pic>
        <p:nvPicPr>
          <p:cNvPr id="3" name="Image 2">
            <a:extLst>
              <a:ext uri="{FF2B5EF4-FFF2-40B4-BE49-F238E27FC236}">
                <a16:creationId xmlns:a16="http://schemas.microsoft.com/office/drawing/2014/main" id="{7117653F-10CE-1879-E1D8-F71A23AE806F}"/>
              </a:ext>
            </a:extLst>
          </p:cNvPr>
          <p:cNvPicPr>
            <a:picLocks noChangeAspect="1"/>
          </p:cNvPicPr>
          <p:nvPr/>
        </p:nvPicPr>
        <p:blipFill>
          <a:blip r:embed="rId3"/>
          <a:stretch>
            <a:fillRect/>
          </a:stretch>
        </p:blipFill>
        <p:spPr>
          <a:xfrm>
            <a:off x="2194974" y="5293392"/>
            <a:ext cx="1757164" cy="1480943"/>
          </a:xfrm>
          <a:prstGeom prst="rect">
            <a:avLst/>
          </a:prstGeom>
        </p:spPr>
      </p:pic>
    </p:spTree>
    <p:extLst>
      <p:ext uri="{BB962C8B-B14F-4D97-AF65-F5344CB8AC3E}">
        <p14:creationId xmlns:p14="http://schemas.microsoft.com/office/powerpoint/2010/main" val="360205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en-US" sz="2000" kern="1200" dirty="0">
                <a:latin typeface="+mj-lt"/>
                <a:ea typeface="+mj-ea"/>
                <a:cs typeface="+mj-cs"/>
              </a:rPr>
              <a:t>Bases d’apprentissage</a:t>
            </a:r>
            <a:endParaRPr lang="en-US" sz="2000" kern="1200" dirty="0">
              <a:solidFill>
                <a:srgbClr val="0070C0"/>
              </a:solidFill>
              <a:latin typeface="+mj-lt"/>
              <a:ea typeface="+mj-ea"/>
              <a:cs typeface="+mj-cs"/>
            </a:endParaRPr>
          </a:p>
        </p:txBody>
      </p:sp>
      <p:sp>
        <p:nvSpPr>
          <p:cNvPr id="6" name="ZoneTexte 5">
            <a:extLst>
              <a:ext uri="{FF2B5EF4-FFF2-40B4-BE49-F238E27FC236}">
                <a16:creationId xmlns:a16="http://schemas.microsoft.com/office/drawing/2014/main" id="{DC9BD959-E938-95E8-0ADD-E67553C9A170}"/>
              </a:ext>
            </a:extLst>
          </p:cNvPr>
          <p:cNvSpPr txBox="1"/>
          <p:nvPr/>
        </p:nvSpPr>
        <p:spPr>
          <a:xfrm>
            <a:off x="4116161" y="559812"/>
            <a:ext cx="6097314" cy="369332"/>
          </a:xfrm>
          <a:prstGeom prst="rect">
            <a:avLst/>
          </a:prstGeom>
          <a:noFill/>
        </p:spPr>
        <p:txBody>
          <a:bodyPr wrap="square">
            <a:spAutoFit/>
          </a:bodyPr>
          <a:lstStyle/>
          <a:p>
            <a:r>
              <a:rPr lang="fr-FR" sz="1800" b="1" dirty="0"/>
              <a:t>Habituation positive :</a:t>
            </a:r>
          </a:p>
        </p:txBody>
      </p:sp>
      <p:pic>
        <p:nvPicPr>
          <p:cNvPr id="13" name="Image 12">
            <a:extLst>
              <a:ext uri="{FF2B5EF4-FFF2-40B4-BE49-F238E27FC236}">
                <a16:creationId xmlns:a16="http://schemas.microsoft.com/office/drawing/2014/main" id="{901517F8-895F-E302-D253-1CA32C92076A}"/>
              </a:ext>
            </a:extLst>
          </p:cNvPr>
          <p:cNvPicPr>
            <a:picLocks noChangeAspect="1"/>
          </p:cNvPicPr>
          <p:nvPr/>
        </p:nvPicPr>
        <p:blipFill>
          <a:blip r:embed="rId2"/>
          <a:stretch>
            <a:fillRect/>
          </a:stretch>
        </p:blipFill>
        <p:spPr>
          <a:xfrm>
            <a:off x="2013557" y="296710"/>
            <a:ext cx="1757164" cy="1480943"/>
          </a:xfrm>
          <a:prstGeom prst="rect">
            <a:avLst/>
          </a:prstGeom>
        </p:spPr>
      </p:pic>
      <p:pic>
        <p:nvPicPr>
          <p:cNvPr id="16" name="Image 15">
            <a:extLst>
              <a:ext uri="{FF2B5EF4-FFF2-40B4-BE49-F238E27FC236}">
                <a16:creationId xmlns:a16="http://schemas.microsoft.com/office/drawing/2014/main" id="{914E00AE-1B84-BF4F-856A-B8837B00883A}"/>
              </a:ext>
            </a:extLst>
          </p:cNvPr>
          <p:cNvPicPr>
            <a:picLocks noChangeAspect="1"/>
          </p:cNvPicPr>
          <p:nvPr/>
        </p:nvPicPr>
        <p:blipFill>
          <a:blip r:embed="rId3"/>
          <a:stretch>
            <a:fillRect/>
          </a:stretch>
        </p:blipFill>
        <p:spPr>
          <a:xfrm>
            <a:off x="2066614" y="5023579"/>
            <a:ext cx="1482672" cy="1213575"/>
          </a:xfrm>
          <a:prstGeom prst="rect">
            <a:avLst/>
          </a:prstGeom>
        </p:spPr>
      </p:pic>
      <p:pic>
        <p:nvPicPr>
          <p:cNvPr id="18" name="Image 17">
            <a:extLst>
              <a:ext uri="{FF2B5EF4-FFF2-40B4-BE49-F238E27FC236}">
                <a16:creationId xmlns:a16="http://schemas.microsoft.com/office/drawing/2014/main" id="{6A9DB688-F3BD-6004-EE41-CD29FBF18282}"/>
              </a:ext>
            </a:extLst>
          </p:cNvPr>
          <p:cNvPicPr>
            <a:picLocks noChangeAspect="1"/>
          </p:cNvPicPr>
          <p:nvPr/>
        </p:nvPicPr>
        <p:blipFill>
          <a:blip r:embed="rId4"/>
          <a:stretch>
            <a:fillRect/>
          </a:stretch>
        </p:blipFill>
        <p:spPr>
          <a:xfrm>
            <a:off x="4279985" y="5139561"/>
            <a:ext cx="1413402" cy="981609"/>
          </a:xfrm>
          <a:prstGeom prst="rect">
            <a:avLst/>
          </a:prstGeom>
        </p:spPr>
      </p:pic>
      <p:pic>
        <p:nvPicPr>
          <p:cNvPr id="20" name="Image 19">
            <a:extLst>
              <a:ext uri="{FF2B5EF4-FFF2-40B4-BE49-F238E27FC236}">
                <a16:creationId xmlns:a16="http://schemas.microsoft.com/office/drawing/2014/main" id="{5023DEC4-9952-B3A3-0F04-07725D462D83}"/>
              </a:ext>
            </a:extLst>
          </p:cNvPr>
          <p:cNvPicPr>
            <a:picLocks noChangeAspect="1"/>
          </p:cNvPicPr>
          <p:nvPr/>
        </p:nvPicPr>
        <p:blipFill>
          <a:blip r:embed="rId5"/>
          <a:stretch>
            <a:fillRect/>
          </a:stretch>
        </p:blipFill>
        <p:spPr>
          <a:xfrm>
            <a:off x="7065043" y="4329627"/>
            <a:ext cx="1473798" cy="1791543"/>
          </a:xfrm>
          <a:prstGeom prst="rect">
            <a:avLst/>
          </a:prstGeom>
        </p:spPr>
      </p:pic>
      <p:pic>
        <p:nvPicPr>
          <p:cNvPr id="22" name="Image 21">
            <a:extLst>
              <a:ext uri="{FF2B5EF4-FFF2-40B4-BE49-F238E27FC236}">
                <a16:creationId xmlns:a16="http://schemas.microsoft.com/office/drawing/2014/main" id="{7760C503-FEC9-D373-1341-47FC66876933}"/>
              </a:ext>
            </a:extLst>
          </p:cNvPr>
          <p:cNvPicPr>
            <a:picLocks noChangeAspect="1"/>
          </p:cNvPicPr>
          <p:nvPr/>
        </p:nvPicPr>
        <p:blipFill>
          <a:blip r:embed="rId6"/>
          <a:stretch>
            <a:fillRect/>
          </a:stretch>
        </p:blipFill>
        <p:spPr>
          <a:xfrm>
            <a:off x="9511854" y="4570853"/>
            <a:ext cx="1227064" cy="1137416"/>
          </a:xfrm>
          <a:prstGeom prst="rect">
            <a:avLst/>
          </a:prstGeom>
        </p:spPr>
      </p:pic>
      <p:sp>
        <p:nvSpPr>
          <p:cNvPr id="3" name="ZoneTexte 2">
            <a:extLst>
              <a:ext uri="{FF2B5EF4-FFF2-40B4-BE49-F238E27FC236}">
                <a16:creationId xmlns:a16="http://schemas.microsoft.com/office/drawing/2014/main" id="{C13F14F7-161C-7619-0221-3A929CCB2A51}"/>
              </a:ext>
            </a:extLst>
          </p:cNvPr>
          <p:cNvSpPr txBox="1"/>
          <p:nvPr/>
        </p:nvSpPr>
        <p:spPr>
          <a:xfrm>
            <a:off x="4116161" y="949607"/>
            <a:ext cx="6097314" cy="3693319"/>
          </a:xfrm>
          <a:prstGeom prst="rect">
            <a:avLst/>
          </a:prstGeom>
          <a:noFill/>
        </p:spPr>
        <p:txBody>
          <a:bodyPr wrap="square">
            <a:spAutoFit/>
          </a:bodyPr>
          <a:lstStyle/>
          <a:p>
            <a:r>
              <a:rPr lang="fr-FR" sz="1800" dirty="0"/>
              <a:t>Toute nouvelle rencontre doit être abordée en douceur, pas à pas, </a:t>
            </a:r>
            <a:r>
              <a:rPr lang="fr-FR" dirty="0"/>
              <a:t>l</a:t>
            </a:r>
            <a:r>
              <a:rPr lang="fr-FR" sz="1800" dirty="0"/>
              <a:t>aisser du temps à votre chiot pour réfléchir sur cette découverte et appréhender l’obstacle. </a:t>
            </a:r>
            <a:r>
              <a:rPr lang="fr-FR" sz="1800" b="1" dirty="0"/>
              <a:t>Le forcer sera contre-productif</a:t>
            </a:r>
            <a:r>
              <a:rPr lang="fr-FR" sz="1800" dirty="0"/>
              <a:t>.</a:t>
            </a:r>
          </a:p>
          <a:p>
            <a:endParaRPr lang="fr-FR" dirty="0"/>
          </a:p>
          <a:p>
            <a:r>
              <a:rPr lang="fr-FR" dirty="0"/>
              <a:t>P</a:t>
            </a:r>
            <a:r>
              <a:rPr lang="fr-FR" sz="1800" dirty="0"/>
              <a:t>our le passage d’un obstacle « inquiétant pour lui », motiver le avec joie, jeu et/ou en usant des récompenses alimentaires. </a:t>
            </a:r>
          </a:p>
          <a:p>
            <a:endParaRPr lang="fr-FR" sz="1800" dirty="0"/>
          </a:p>
          <a:p>
            <a:r>
              <a:rPr lang="fr-FR" sz="1800" dirty="0"/>
              <a:t>Vous pouvez également montrer l’exemple en franchisant vous-même l’obstacle, ou profiter de la présence d’un chien expérimenté pour lui montrer. N’oubliez pas, le chien apprend aussi par imitation.</a:t>
            </a:r>
          </a:p>
          <a:p>
            <a:endParaRPr lang="fr-FR" sz="1800" dirty="0"/>
          </a:p>
        </p:txBody>
      </p:sp>
    </p:spTree>
    <p:extLst>
      <p:ext uri="{BB962C8B-B14F-4D97-AF65-F5344CB8AC3E}">
        <p14:creationId xmlns:p14="http://schemas.microsoft.com/office/powerpoint/2010/main" val="1375729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Jouer avec son chien</a:t>
            </a:r>
            <a:endParaRPr lang="en-US" sz="2000" kern="1200" dirty="0">
              <a:latin typeface="+mj-lt"/>
              <a:ea typeface="+mj-ea"/>
              <a:cs typeface="+mj-cs"/>
            </a:endParaRPr>
          </a:p>
        </p:txBody>
      </p:sp>
      <p:sp>
        <p:nvSpPr>
          <p:cNvPr id="3" name="ZoneTexte 2">
            <a:extLst>
              <a:ext uri="{FF2B5EF4-FFF2-40B4-BE49-F238E27FC236}">
                <a16:creationId xmlns:a16="http://schemas.microsoft.com/office/drawing/2014/main" id="{8B9BDA73-A170-889B-96AF-B906BD889803}"/>
              </a:ext>
            </a:extLst>
          </p:cNvPr>
          <p:cNvSpPr txBox="1"/>
          <p:nvPr/>
        </p:nvSpPr>
        <p:spPr>
          <a:xfrm>
            <a:off x="4027113" y="647657"/>
            <a:ext cx="7083251" cy="923330"/>
          </a:xfrm>
          <a:prstGeom prst="rect">
            <a:avLst/>
          </a:prstGeom>
          <a:noFill/>
        </p:spPr>
        <p:txBody>
          <a:bodyPr wrap="square">
            <a:spAutoFit/>
          </a:bodyPr>
          <a:lstStyle/>
          <a:p>
            <a:r>
              <a:rPr lang="fr-FR" dirty="0"/>
              <a:t>Chez le chiot, le jeu est un entrainement physique et un apprentissage pour se défendre et/ou se nourrir. </a:t>
            </a:r>
          </a:p>
          <a:p>
            <a:r>
              <a:rPr lang="fr-FR" dirty="0"/>
              <a:t>S’il ne gagne jamais, il se désintéressera de votre vous.</a:t>
            </a:r>
          </a:p>
        </p:txBody>
      </p:sp>
      <p:pic>
        <p:nvPicPr>
          <p:cNvPr id="4" name="Image 3">
            <a:extLst>
              <a:ext uri="{FF2B5EF4-FFF2-40B4-BE49-F238E27FC236}">
                <a16:creationId xmlns:a16="http://schemas.microsoft.com/office/drawing/2014/main" id="{C995A78C-B0E8-FD23-685C-C9F36AE3CDDB}"/>
              </a:ext>
            </a:extLst>
          </p:cNvPr>
          <p:cNvPicPr>
            <a:picLocks noChangeAspect="1"/>
          </p:cNvPicPr>
          <p:nvPr/>
        </p:nvPicPr>
        <p:blipFill>
          <a:blip r:embed="rId2"/>
          <a:stretch>
            <a:fillRect/>
          </a:stretch>
        </p:blipFill>
        <p:spPr>
          <a:xfrm>
            <a:off x="2013557" y="368851"/>
            <a:ext cx="1757164" cy="1480943"/>
          </a:xfrm>
          <a:prstGeom prst="rect">
            <a:avLst/>
          </a:prstGeom>
        </p:spPr>
      </p:pic>
      <p:sp>
        <p:nvSpPr>
          <p:cNvPr id="5" name="ZoneTexte 4">
            <a:extLst>
              <a:ext uri="{FF2B5EF4-FFF2-40B4-BE49-F238E27FC236}">
                <a16:creationId xmlns:a16="http://schemas.microsoft.com/office/drawing/2014/main" id="{06651574-CBC9-3655-5C2F-56CB4F0A404F}"/>
              </a:ext>
            </a:extLst>
          </p:cNvPr>
          <p:cNvSpPr txBox="1"/>
          <p:nvPr/>
        </p:nvSpPr>
        <p:spPr>
          <a:xfrm>
            <a:off x="3924611" y="1849794"/>
            <a:ext cx="6732600" cy="2862322"/>
          </a:xfrm>
          <a:prstGeom prst="rect">
            <a:avLst/>
          </a:prstGeom>
          <a:noFill/>
        </p:spPr>
        <p:txBody>
          <a:bodyPr wrap="square">
            <a:spAutoFit/>
          </a:bodyPr>
          <a:lstStyle/>
          <a:p>
            <a:r>
              <a:rPr lang="fr-FR" u="sng" dirty="0"/>
              <a:t>Quelques recommandations:</a:t>
            </a:r>
          </a:p>
          <a:p>
            <a:pPr marL="285750" indent="-285750">
              <a:buFont typeface="Wingdings" panose="05000000000000000000" pitchFamily="2" charset="2"/>
              <a:buChar char="v"/>
            </a:pPr>
            <a:r>
              <a:rPr lang="fr-FR" dirty="0"/>
              <a:t>Montrer de l’intérêt dans la possession du jouet</a:t>
            </a:r>
          </a:p>
          <a:p>
            <a:pPr marL="285750" indent="-285750">
              <a:buFont typeface="Wingdings" panose="05000000000000000000" pitchFamily="2" charset="2"/>
              <a:buChar char="v"/>
            </a:pPr>
            <a:r>
              <a:rPr lang="fr-FR" dirty="0"/>
              <a:t>Soyez dans le mouvement en vous éloignant du chiot, en reculant</a:t>
            </a:r>
          </a:p>
          <a:p>
            <a:pPr marL="285750" indent="-285750">
              <a:buFont typeface="Wingdings" panose="05000000000000000000" pitchFamily="2" charset="2"/>
              <a:buChar char="v"/>
            </a:pPr>
            <a:r>
              <a:rPr lang="fr-FR" dirty="0"/>
              <a:t>Simuler la fuite d’un animal</a:t>
            </a:r>
          </a:p>
          <a:p>
            <a:pPr marL="285750" indent="-285750">
              <a:buFont typeface="Wingdings" panose="05000000000000000000" pitchFamily="2" charset="2"/>
              <a:buChar char="v"/>
            </a:pPr>
            <a:r>
              <a:rPr lang="fr-FR" dirty="0"/>
              <a:t>Jouer au ras-du-sol</a:t>
            </a:r>
          </a:p>
          <a:p>
            <a:pPr marL="285750" indent="-285750">
              <a:buFont typeface="Wingdings" panose="05000000000000000000" pitchFamily="2" charset="2"/>
              <a:buChar char="v"/>
            </a:pPr>
            <a:r>
              <a:rPr lang="fr-FR" dirty="0"/>
              <a:t>Laisser votre chiot gagner = au début une fois sur deux, puis, dès qu’il montre un intérêt, une fois sur trois puis…</a:t>
            </a:r>
          </a:p>
          <a:p>
            <a:pPr marL="285750" indent="-285750">
              <a:buFont typeface="Wingdings" panose="05000000000000000000" pitchFamily="2" charset="2"/>
              <a:buChar char="v"/>
            </a:pPr>
            <a:r>
              <a:rPr lang="fr-FR" dirty="0"/>
              <a:t>Pour le lâchez du jouet, stopper le mouvement de l’objet saisi et présenter lui le second objet dans le mouvement.</a:t>
            </a:r>
          </a:p>
          <a:p>
            <a:pPr marL="285750" indent="-285750">
              <a:buFont typeface="Wingdings" panose="05000000000000000000" pitchFamily="2" charset="2"/>
              <a:buChar char="v"/>
            </a:pPr>
            <a:r>
              <a:rPr lang="fr-FR" dirty="0"/>
              <a:t>Signaler la fin de la phase de jeu par un mot (exemple: fini)</a:t>
            </a:r>
          </a:p>
        </p:txBody>
      </p:sp>
      <p:sp>
        <p:nvSpPr>
          <p:cNvPr id="6" name="ZoneTexte 5">
            <a:extLst>
              <a:ext uri="{FF2B5EF4-FFF2-40B4-BE49-F238E27FC236}">
                <a16:creationId xmlns:a16="http://schemas.microsoft.com/office/drawing/2014/main" id="{FC07E378-28EE-D4DF-B876-058E29DD07EC}"/>
              </a:ext>
            </a:extLst>
          </p:cNvPr>
          <p:cNvSpPr txBox="1"/>
          <p:nvPr/>
        </p:nvSpPr>
        <p:spPr>
          <a:xfrm>
            <a:off x="3916771" y="5196910"/>
            <a:ext cx="6097314" cy="1200329"/>
          </a:xfrm>
          <a:prstGeom prst="rect">
            <a:avLst/>
          </a:prstGeom>
          <a:noFill/>
        </p:spPr>
        <p:txBody>
          <a:bodyPr wrap="square">
            <a:spAutoFit/>
          </a:bodyPr>
          <a:lstStyle/>
          <a:p>
            <a:r>
              <a:rPr lang="fr-FR" u="sng" dirty="0"/>
              <a:t>Non recommandé lors d’une phase de jeu de proximité:</a:t>
            </a:r>
          </a:p>
          <a:p>
            <a:pPr marL="285750" indent="-285750">
              <a:buFont typeface="Wingdings" panose="05000000000000000000" pitchFamily="2" charset="2"/>
              <a:buChar char="v"/>
            </a:pPr>
            <a:r>
              <a:rPr lang="fr-FR" dirty="0"/>
              <a:t>De tapoter le jouet contre et/ou dans la gueule du chiot</a:t>
            </a:r>
          </a:p>
          <a:p>
            <a:pPr marL="285750" indent="-285750">
              <a:buFont typeface="Wingdings" panose="05000000000000000000" pitchFamily="2" charset="2"/>
              <a:buChar char="v"/>
            </a:pPr>
            <a:r>
              <a:rPr lang="fr-FR" dirty="0"/>
              <a:t>De faire des mouvements brusques, d’une fois l’objet dans la gueule du chiot, préférez des mouvements latéraux</a:t>
            </a:r>
          </a:p>
        </p:txBody>
      </p:sp>
      <p:pic>
        <p:nvPicPr>
          <p:cNvPr id="7" name="Image 6">
            <a:extLst>
              <a:ext uri="{FF2B5EF4-FFF2-40B4-BE49-F238E27FC236}">
                <a16:creationId xmlns:a16="http://schemas.microsoft.com/office/drawing/2014/main" id="{FA86EB16-25F2-7B8B-59BA-DA513C627A13}"/>
              </a:ext>
            </a:extLst>
          </p:cNvPr>
          <p:cNvPicPr>
            <a:picLocks noChangeAspect="1"/>
          </p:cNvPicPr>
          <p:nvPr/>
        </p:nvPicPr>
        <p:blipFill>
          <a:blip r:embed="rId3"/>
          <a:stretch>
            <a:fillRect/>
          </a:stretch>
        </p:blipFill>
        <p:spPr>
          <a:xfrm>
            <a:off x="2454637" y="5241122"/>
            <a:ext cx="963276" cy="919885"/>
          </a:xfrm>
          <a:prstGeom prst="rect">
            <a:avLst/>
          </a:prstGeom>
        </p:spPr>
      </p:pic>
    </p:spTree>
    <p:extLst>
      <p:ext uri="{BB962C8B-B14F-4D97-AF65-F5344CB8AC3E}">
        <p14:creationId xmlns:p14="http://schemas.microsoft.com/office/powerpoint/2010/main" val="647060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Jouer avec son chien</a:t>
            </a:r>
            <a:endParaRPr lang="en-US" sz="2000" kern="1200" dirty="0">
              <a:latin typeface="+mj-lt"/>
              <a:ea typeface="+mj-ea"/>
              <a:cs typeface="+mj-cs"/>
            </a:endParaRPr>
          </a:p>
        </p:txBody>
      </p:sp>
      <p:sp>
        <p:nvSpPr>
          <p:cNvPr id="8" name="ZoneTexte 7">
            <a:extLst>
              <a:ext uri="{FF2B5EF4-FFF2-40B4-BE49-F238E27FC236}">
                <a16:creationId xmlns:a16="http://schemas.microsoft.com/office/drawing/2014/main" id="{4137BDB9-2084-57C7-B594-0616B52512C0}"/>
              </a:ext>
            </a:extLst>
          </p:cNvPr>
          <p:cNvSpPr txBox="1"/>
          <p:nvPr/>
        </p:nvSpPr>
        <p:spPr>
          <a:xfrm>
            <a:off x="3770721" y="305677"/>
            <a:ext cx="6097314" cy="1200329"/>
          </a:xfrm>
          <a:prstGeom prst="rect">
            <a:avLst/>
          </a:prstGeom>
          <a:noFill/>
        </p:spPr>
        <p:txBody>
          <a:bodyPr wrap="square">
            <a:spAutoFit/>
          </a:bodyPr>
          <a:lstStyle/>
          <a:p>
            <a:r>
              <a:rPr lang="fr-FR" b="1" dirty="0"/>
              <a:t>« Mon chien ne joue pas! »</a:t>
            </a:r>
          </a:p>
          <a:p>
            <a:endParaRPr lang="fr-FR" b="1" dirty="0"/>
          </a:p>
          <a:p>
            <a:r>
              <a:rPr lang="fr-FR" dirty="0"/>
              <a:t>Nous entendons souvent cette phrase et à cela nous répondons, « vous allez apprendre! »</a:t>
            </a:r>
          </a:p>
        </p:txBody>
      </p:sp>
      <p:sp>
        <p:nvSpPr>
          <p:cNvPr id="15" name="ZoneTexte 14">
            <a:extLst>
              <a:ext uri="{FF2B5EF4-FFF2-40B4-BE49-F238E27FC236}">
                <a16:creationId xmlns:a16="http://schemas.microsoft.com/office/drawing/2014/main" id="{A1904CAE-5B75-CA3E-EEB1-A9D7D9B35F59}"/>
              </a:ext>
            </a:extLst>
          </p:cNvPr>
          <p:cNvSpPr txBox="1"/>
          <p:nvPr/>
        </p:nvSpPr>
        <p:spPr>
          <a:xfrm>
            <a:off x="3735468" y="1642522"/>
            <a:ext cx="6097314" cy="923330"/>
          </a:xfrm>
          <a:prstGeom prst="rect">
            <a:avLst/>
          </a:prstGeom>
          <a:noFill/>
        </p:spPr>
        <p:txBody>
          <a:bodyPr wrap="square">
            <a:spAutoFit/>
          </a:bodyPr>
          <a:lstStyle/>
          <a:p>
            <a:r>
              <a:rPr lang="fr-FR" dirty="0"/>
              <a:t>Pour un chiot, jouer avec un congénère est rarement un problème. Avec un humain qui ne connait pas le langage du chien, c’est une autre affaire. </a:t>
            </a:r>
          </a:p>
        </p:txBody>
      </p:sp>
      <p:pic>
        <p:nvPicPr>
          <p:cNvPr id="16" name="Image 15">
            <a:extLst>
              <a:ext uri="{FF2B5EF4-FFF2-40B4-BE49-F238E27FC236}">
                <a16:creationId xmlns:a16="http://schemas.microsoft.com/office/drawing/2014/main" id="{B8E7BAFA-16A2-2472-EE20-EE1234F1DC8B}"/>
              </a:ext>
            </a:extLst>
          </p:cNvPr>
          <p:cNvPicPr>
            <a:picLocks noChangeAspect="1"/>
          </p:cNvPicPr>
          <p:nvPr/>
        </p:nvPicPr>
        <p:blipFill>
          <a:blip r:embed="rId2"/>
          <a:stretch>
            <a:fillRect/>
          </a:stretch>
        </p:blipFill>
        <p:spPr>
          <a:xfrm>
            <a:off x="2013557" y="305677"/>
            <a:ext cx="1757164" cy="1480943"/>
          </a:xfrm>
          <a:prstGeom prst="rect">
            <a:avLst/>
          </a:prstGeom>
        </p:spPr>
      </p:pic>
      <p:sp>
        <p:nvSpPr>
          <p:cNvPr id="18" name="ZoneTexte 17">
            <a:extLst>
              <a:ext uri="{FF2B5EF4-FFF2-40B4-BE49-F238E27FC236}">
                <a16:creationId xmlns:a16="http://schemas.microsoft.com/office/drawing/2014/main" id="{94250DDD-8D0E-1110-0D0F-6A8D1CC4A500}"/>
              </a:ext>
            </a:extLst>
          </p:cNvPr>
          <p:cNvSpPr txBox="1"/>
          <p:nvPr/>
        </p:nvSpPr>
        <p:spPr>
          <a:xfrm>
            <a:off x="3735468" y="2728750"/>
            <a:ext cx="6097314" cy="3416320"/>
          </a:xfrm>
          <a:prstGeom prst="rect">
            <a:avLst/>
          </a:prstGeom>
          <a:noFill/>
        </p:spPr>
        <p:txBody>
          <a:bodyPr wrap="square">
            <a:spAutoFit/>
          </a:bodyPr>
          <a:lstStyle/>
          <a:p>
            <a:pPr marL="285750" indent="-285750">
              <a:buFont typeface="Wingdings" panose="05000000000000000000" pitchFamily="2" charset="2"/>
              <a:buChar char="v"/>
            </a:pPr>
            <a:r>
              <a:rPr lang="fr-FR" dirty="0"/>
              <a:t>Pour activer l’intérêt du chiot, il faut faire appel à son instinct de prédateur. </a:t>
            </a:r>
          </a:p>
          <a:p>
            <a:pPr marL="285750" indent="-285750">
              <a:buFont typeface="Wingdings" panose="05000000000000000000" pitchFamily="2" charset="2"/>
              <a:buChar char="v"/>
            </a:pPr>
            <a:r>
              <a:rPr lang="fr-FR" dirty="0"/>
              <a:t>Utiliser un objet qui ressemble à une proie</a:t>
            </a:r>
          </a:p>
          <a:p>
            <a:pPr marL="285750" indent="-285750">
              <a:buFont typeface="Wingdings" panose="05000000000000000000" pitchFamily="2" charset="2"/>
              <a:buChar char="v"/>
            </a:pPr>
            <a:r>
              <a:rPr lang="fr-FR" dirty="0"/>
              <a:t>Attacher à l’objet, une ficelle qui vous permettra de créer du mouvement, sans trop courir.</a:t>
            </a:r>
          </a:p>
          <a:p>
            <a:pPr marL="285750" indent="-285750">
              <a:buFont typeface="Wingdings" panose="05000000000000000000" pitchFamily="2" charset="2"/>
              <a:buChar char="v"/>
            </a:pPr>
            <a:r>
              <a:rPr lang="fr-FR" dirty="0"/>
              <a:t>Montrer de l’intérêt sur l’objet, comme s’il y avait une compétition entre vous et le chiot pour l’obtenir.</a:t>
            </a:r>
          </a:p>
          <a:p>
            <a:pPr marL="285750" indent="-285750">
              <a:buFont typeface="Wingdings" panose="05000000000000000000" pitchFamily="2" charset="2"/>
              <a:buChar char="v"/>
            </a:pPr>
            <a:r>
              <a:rPr lang="fr-FR" dirty="0"/>
              <a:t>Ajouter dans votre manière de jouer, des vocalises plutôt dans les aigus.</a:t>
            </a:r>
          </a:p>
          <a:p>
            <a:pPr marL="285750" indent="-285750">
              <a:buFont typeface="Wingdings" panose="05000000000000000000" pitchFamily="2" charset="2"/>
              <a:buChar char="v"/>
            </a:pPr>
            <a:r>
              <a:rPr lang="fr-FR" dirty="0"/>
              <a:t>Idéalement le chiot doit courir après le jouet, ce n’est l’objet qui vient au chiot.</a:t>
            </a:r>
          </a:p>
          <a:p>
            <a:endParaRPr lang="fr-FR" dirty="0"/>
          </a:p>
        </p:txBody>
      </p:sp>
      <p:pic>
        <p:nvPicPr>
          <p:cNvPr id="20" name="Image 19">
            <a:extLst>
              <a:ext uri="{FF2B5EF4-FFF2-40B4-BE49-F238E27FC236}">
                <a16:creationId xmlns:a16="http://schemas.microsoft.com/office/drawing/2014/main" id="{88AF629F-9D33-79B1-7340-66DBEFD0993D}"/>
              </a:ext>
            </a:extLst>
          </p:cNvPr>
          <p:cNvPicPr>
            <a:picLocks noChangeAspect="1"/>
          </p:cNvPicPr>
          <p:nvPr/>
        </p:nvPicPr>
        <p:blipFill>
          <a:blip r:embed="rId3"/>
          <a:stretch>
            <a:fillRect/>
          </a:stretch>
        </p:blipFill>
        <p:spPr>
          <a:xfrm>
            <a:off x="9832782" y="2728750"/>
            <a:ext cx="1968686" cy="1563399"/>
          </a:xfrm>
          <a:prstGeom prst="rect">
            <a:avLst/>
          </a:prstGeom>
        </p:spPr>
      </p:pic>
    </p:spTree>
    <p:extLst>
      <p:ext uri="{BB962C8B-B14F-4D97-AF65-F5344CB8AC3E}">
        <p14:creationId xmlns:p14="http://schemas.microsoft.com/office/powerpoint/2010/main" val="1628873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Jouer avec son chien</a:t>
            </a:r>
            <a:endParaRPr lang="en-US" sz="2000" kern="1200" dirty="0">
              <a:latin typeface="+mj-lt"/>
              <a:ea typeface="+mj-ea"/>
              <a:cs typeface="+mj-cs"/>
            </a:endParaRPr>
          </a:p>
        </p:txBody>
      </p:sp>
      <p:sp>
        <p:nvSpPr>
          <p:cNvPr id="10" name="ZoneTexte 9">
            <a:extLst>
              <a:ext uri="{FF2B5EF4-FFF2-40B4-BE49-F238E27FC236}">
                <a16:creationId xmlns:a16="http://schemas.microsoft.com/office/drawing/2014/main" id="{1E8CE740-F1AB-284E-5A0C-2B396E5864F1}"/>
              </a:ext>
            </a:extLst>
          </p:cNvPr>
          <p:cNvSpPr txBox="1"/>
          <p:nvPr/>
        </p:nvSpPr>
        <p:spPr>
          <a:xfrm>
            <a:off x="3612619" y="967667"/>
            <a:ext cx="6097314" cy="1754326"/>
          </a:xfrm>
          <a:prstGeom prst="rect">
            <a:avLst/>
          </a:prstGeom>
          <a:noFill/>
        </p:spPr>
        <p:txBody>
          <a:bodyPr wrap="square">
            <a:spAutoFit/>
          </a:bodyPr>
          <a:lstStyle/>
          <a:p>
            <a:r>
              <a:rPr lang="fr-FR" u="sng" dirty="0"/>
              <a:t>Recommandation pour le jeu avec lancer d’un objet</a:t>
            </a:r>
          </a:p>
          <a:p>
            <a:endParaRPr lang="fr-FR" u="sng" dirty="0"/>
          </a:p>
          <a:p>
            <a:pPr marL="285750" indent="-285750">
              <a:buFont typeface="Wingdings" panose="05000000000000000000" pitchFamily="2" charset="2"/>
              <a:buChar char="v"/>
            </a:pPr>
            <a:r>
              <a:rPr lang="fr-FR" dirty="0"/>
              <a:t>Avant de lancer le jouet, positionner votre chien à côté de vous, le museau dans la direction que prendra le jouet. </a:t>
            </a:r>
          </a:p>
          <a:p>
            <a:pPr marL="285750" indent="-285750">
              <a:buFont typeface="Wingdings" panose="05000000000000000000" pitchFamily="2" charset="2"/>
              <a:buChar char="v"/>
            </a:pPr>
            <a:r>
              <a:rPr lang="fr-FR" dirty="0"/>
              <a:t>Eviter que le chien réceptionne l’objet de pleine face, risque de blessure grave</a:t>
            </a:r>
          </a:p>
        </p:txBody>
      </p:sp>
      <p:pic>
        <p:nvPicPr>
          <p:cNvPr id="13" name="Image 12">
            <a:extLst>
              <a:ext uri="{FF2B5EF4-FFF2-40B4-BE49-F238E27FC236}">
                <a16:creationId xmlns:a16="http://schemas.microsoft.com/office/drawing/2014/main" id="{752F24C7-DF8D-26C9-2706-255A95AE7B9C}"/>
              </a:ext>
            </a:extLst>
          </p:cNvPr>
          <p:cNvPicPr>
            <a:picLocks noChangeAspect="1"/>
          </p:cNvPicPr>
          <p:nvPr/>
        </p:nvPicPr>
        <p:blipFill>
          <a:blip r:embed="rId2"/>
          <a:stretch>
            <a:fillRect/>
          </a:stretch>
        </p:blipFill>
        <p:spPr>
          <a:xfrm>
            <a:off x="4663179" y="3797378"/>
            <a:ext cx="2752354" cy="1972520"/>
          </a:xfrm>
          <a:prstGeom prst="rect">
            <a:avLst/>
          </a:prstGeom>
        </p:spPr>
      </p:pic>
      <p:sp>
        <p:nvSpPr>
          <p:cNvPr id="14" name="Flèche : droite rayée 13">
            <a:extLst>
              <a:ext uri="{FF2B5EF4-FFF2-40B4-BE49-F238E27FC236}">
                <a16:creationId xmlns:a16="http://schemas.microsoft.com/office/drawing/2014/main" id="{0CC5A3BB-4080-7B7A-3117-9C74B0788E29}"/>
              </a:ext>
            </a:extLst>
          </p:cNvPr>
          <p:cNvSpPr/>
          <p:nvPr/>
        </p:nvSpPr>
        <p:spPr>
          <a:xfrm rot="20831173">
            <a:off x="7556627" y="3993491"/>
            <a:ext cx="1213805" cy="460001"/>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465015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Qu’est-ce qu’un marqueur ?</a:t>
            </a:r>
            <a:endParaRPr lang="en-US" sz="2000" kern="1200" dirty="0">
              <a:solidFill>
                <a:srgbClr val="0070C0"/>
              </a:solidFill>
              <a:latin typeface="+mj-lt"/>
              <a:ea typeface="+mj-ea"/>
              <a:cs typeface="+mj-cs"/>
            </a:endParaRPr>
          </a:p>
        </p:txBody>
      </p:sp>
      <p:sp>
        <p:nvSpPr>
          <p:cNvPr id="4" name="ZoneTexte 3">
            <a:extLst>
              <a:ext uri="{FF2B5EF4-FFF2-40B4-BE49-F238E27FC236}">
                <a16:creationId xmlns:a16="http://schemas.microsoft.com/office/drawing/2014/main" id="{3E51CC0A-7372-A7E8-1D48-BC00D634BD6F}"/>
              </a:ext>
            </a:extLst>
          </p:cNvPr>
          <p:cNvSpPr txBox="1"/>
          <p:nvPr/>
        </p:nvSpPr>
        <p:spPr>
          <a:xfrm>
            <a:off x="3924611" y="906246"/>
            <a:ext cx="6097314" cy="923330"/>
          </a:xfrm>
          <a:prstGeom prst="rect">
            <a:avLst/>
          </a:prstGeom>
          <a:noFill/>
        </p:spPr>
        <p:txBody>
          <a:bodyPr wrap="square">
            <a:spAutoFit/>
          </a:bodyPr>
          <a:lstStyle/>
          <a:p>
            <a:r>
              <a:rPr lang="fr-FR" dirty="0"/>
              <a:t>Un marqueur, et un son plutôt aigu, provenant de votre bouche ou d’un objet de type Clicker, permettant de fixer l’attention du chien</a:t>
            </a:r>
            <a:endParaRPr lang="fr-CH" dirty="0"/>
          </a:p>
        </p:txBody>
      </p:sp>
      <p:pic>
        <p:nvPicPr>
          <p:cNvPr id="5" name="Image 4">
            <a:extLst>
              <a:ext uri="{FF2B5EF4-FFF2-40B4-BE49-F238E27FC236}">
                <a16:creationId xmlns:a16="http://schemas.microsoft.com/office/drawing/2014/main" id="{3AF0934A-8EAA-BC2D-9770-3A1908AA5AA3}"/>
              </a:ext>
            </a:extLst>
          </p:cNvPr>
          <p:cNvPicPr>
            <a:picLocks noChangeAspect="1"/>
          </p:cNvPicPr>
          <p:nvPr/>
        </p:nvPicPr>
        <p:blipFill>
          <a:blip r:embed="rId2"/>
          <a:stretch>
            <a:fillRect/>
          </a:stretch>
        </p:blipFill>
        <p:spPr>
          <a:xfrm>
            <a:off x="3779579" y="3935059"/>
            <a:ext cx="1417190" cy="1489601"/>
          </a:xfrm>
          <a:prstGeom prst="rect">
            <a:avLst/>
          </a:prstGeom>
        </p:spPr>
      </p:pic>
      <p:sp>
        <p:nvSpPr>
          <p:cNvPr id="6" name="Bulle narrative : ronde 5">
            <a:extLst>
              <a:ext uri="{FF2B5EF4-FFF2-40B4-BE49-F238E27FC236}">
                <a16:creationId xmlns:a16="http://schemas.microsoft.com/office/drawing/2014/main" id="{65D554A7-048B-8D9C-F02C-F3432CB0FD99}"/>
              </a:ext>
            </a:extLst>
          </p:cNvPr>
          <p:cNvSpPr/>
          <p:nvPr/>
        </p:nvSpPr>
        <p:spPr>
          <a:xfrm>
            <a:off x="5274791" y="3689211"/>
            <a:ext cx="1165592" cy="1032154"/>
          </a:xfrm>
          <a:prstGeom prst="wedgeEllipseCallout">
            <a:avLst>
              <a:gd name="adj1" fmla="val -60018"/>
              <a:gd name="adj2" fmla="val 616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Fix</a:t>
            </a:r>
            <a:endParaRPr lang="fr-CH" dirty="0"/>
          </a:p>
        </p:txBody>
      </p:sp>
      <p:pic>
        <p:nvPicPr>
          <p:cNvPr id="7" name="Image 6">
            <a:extLst>
              <a:ext uri="{FF2B5EF4-FFF2-40B4-BE49-F238E27FC236}">
                <a16:creationId xmlns:a16="http://schemas.microsoft.com/office/drawing/2014/main" id="{681455D5-AE18-0715-192A-A4ADF7370BA3}"/>
              </a:ext>
            </a:extLst>
          </p:cNvPr>
          <p:cNvPicPr>
            <a:picLocks noChangeAspect="1"/>
          </p:cNvPicPr>
          <p:nvPr/>
        </p:nvPicPr>
        <p:blipFill>
          <a:blip r:embed="rId3"/>
          <a:stretch>
            <a:fillRect/>
          </a:stretch>
        </p:blipFill>
        <p:spPr>
          <a:xfrm>
            <a:off x="8171550" y="2704050"/>
            <a:ext cx="1706487" cy="2348376"/>
          </a:xfrm>
          <a:prstGeom prst="rect">
            <a:avLst/>
          </a:prstGeom>
        </p:spPr>
      </p:pic>
      <p:pic>
        <p:nvPicPr>
          <p:cNvPr id="3" name="Image 2">
            <a:extLst>
              <a:ext uri="{FF2B5EF4-FFF2-40B4-BE49-F238E27FC236}">
                <a16:creationId xmlns:a16="http://schemas.microsoft.com/office/drawing/2014/main" id="{CAE8DB15-447F-4FDA-47AF-438C7494C66E}"/>
              </a:ext>
            </a:extLst>
          </p:cNvPr>
          <p:cNvPicPr>
            <a:picLocks noChangeAspect="1"/>
          </p:cNvPicPr>
          <p:nvPr/>
        </p:nvPicPr>
        <p:blipFill>
          <a:blip r:embed="rId4"/>
          <a:stretch>
            <a:fillRect/>
          </a:stretch>
        </p:blipFill>
        <p:spPr>
          <a:xfrm>
            <a:off x="2013557" y="305677"/>
            <a:ext cx="1757164" cy="1480943"/>
          </a:xfrm>
          <a:prstGeom prst="rect">
            <a:avLst/>
          </a:prstGeom>
        </p:spPr>
      </p:pic>
    </p:spTree>
    <p:extLst>
      <p:ext uri="{BB962C8B-B14F-4D97-AF65-F5344CB8AC3E}">
        <p14:creationId xmlns:p14="http://schemas.microsoft.com/office/powerpoint/2010/main" val="973932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Capter le regard de son chien</a:t>
            </a:r>
            <a:endParaRPr lang="en-US" sz="2000" kern="1200" dirty="0">
              <a:solidFill>
                <a:srgbClr val="0070C0"/>
              </a:solidFill>
              <a:latin typeface="+mj-lt"/>
              <a:ea typeface="+mj-ea"/>
              <a:cs typeface="+mj-cs"/>
            </a:endParaRPr>
          </a:p>
        </p:txBody>
      </p:sp>
      <p:sp>
        <p:nvSpPr>
          <p:cNvPr id="4" name="ZoneTexte 3">
            <a:extLst>
              <a:ext uri="{FF2B5EF4-FFF2-40B4-BE49-F238E27FC236}">
                <a16:creationId xmlns:a16="http://schemas.microsoft.com/office/drawing/2014/main" id="{72583C95-D17D-9300-D172-490DEAB2FA48}"/>
              </a:ext>
            </a:extLst>
          </p:cNvPr>
          <p:cNvSpPr txBox="1"/>
          <p:nvPr/>
        </p:nvSpPr>
        <p:spPr>
          <a:xfrm>
            <a:off x="3549223" y="2419628"/>
            <a:ext cx="6097314" cy="3693319"/>
          </a:xfrm>
          <a:prstGeom prst="rect">
            <a:avLst/>
          </a:prstGeom>
          <a:noFill/>
        </p:spPr>
        <p:txBody>
          <a:bodyPr wrap="square">
            <a:spAutoFit/>
          </a:bodyPr>
          <a:lstStyle/>
          <a:p>
            <a:r>
              <a:rPr lang="fr-FR" u="sng" dirty="0"/>
              <a:t>Exercice:</a:t>
            </a:r>
          </a:p>
          <a:p>
            <a:r>
              <a:rPr lang="fr-FR" dirty="0"/>
              <a:t>1. Créer un son « marqueur » vocale ou clicker</a:t>
            </a:r>
          </a:p>
          <a:p>
            <a:r>
              <a:rPr lang="fr-FR" dirty="0"/>
              <a:t>2. Porter la récompense au niveau de votre bouche</a:t>
            </a:r>
          </a:p>
          <a:p>
            <a:pPr defTabSz="268288"/>
            <a:r>
              <a:rPr lang="fr-FR" dirty="0"/>
              <a:t>3. Dès que le chien fixe vos yeux, descendre la main et lui 	donner la récompense.</a:t>
            </a:r>
          </a:p>
          <a:p>
            <a:endParaRPr lang="fr-FR" dirty="0"/>
          </a:p>
          <a:p>
            <a:r>
              <a:rPr lang="fr-FR" u="sng" dirty="0"/>
              <a:t>Fréquence:</a:t>
            </a:r>
          </a:p>
          <a:p>
            <a:r>
              <a:rPr lang="fr-FR" dirty="0"/>
              <a:t>Réaliser cet exercice à différents moments, dans différentes situations, à la maison, en balade, chez le vétérinaire, dans le bus, avec ou sans stimuli</a:t>
            </a:r>
          </a:p>
          <a:p>
            <a:endParaRPr lang="fr-FR" dirty="0"/>
          </a:p>
          <a:p>
            <a:r>
              <a:rPr lang="fr-FR" u="sng" dirty="0"/>
              <a:t>Non recommandé:</a:t>
            </a:r>
          </a:p>
          <a:p>
            <a:r>
              <a:rPr lang="fr-FR" dirty="0"/>
              <a:t> Ne pas réaliser cet exercice lors d’une phase de repos du chiot.</a:t>
            </a:r>
          </a:p>
        </p:txBody>
      </p:sp>
      <p:pic>
        <p:nvPicPr>
          <p:cNvPr id="6" name="Image 5">
            <a:extLst>
              <a:ext uri="{FF2B5EF4-FFF2-40B4-BE49-F238E27FC236}">
                <a16:creationId xmlns:a16="http://schemas.microsoft.com/office/drawing/2014/main" id="{2625D792-48C0-94E6-4588-FAA43F251E6B}"/>
              </a:ext>
            </a:extLst>
          </p:cNvPr>
          <p:cNvPicPr>
            <a:picLocks noChangeAspect="1"/>
          </p:cNvPicPr>
          <p:nvPr/>
        </p:nvPicPr>
        <p:blipFill>
          <a:blip r:embed="rId2"/>
          <a:stretch>
            <a:fillRect/>
          </a:stretch>
        </p:blipFill>
        <p:spPr>
          <a:xfrm rot="19509062">
            <a:off x="2382514" y="446655"/>
            <a:ext cx="2230919" cy="1395030"/>
          </a:xfrm>
          <a:prstGeom prst="rect">
            <a:avLst/>
          </a:prstGeom>
        </p:spPr>
      </p:pic>
      <p:sp>
        <p:nvSpPr>
          <p:cNvPr id="7" name="ZoneTexte 6">
            <a:extLst>
              <a:ext uri="{FF2B5EF4-FFF2-40B4-BE49-F238E27FC236}">
                <a16:creationId xmlns:a16="http://schemas.microsoft.com/office/drawing/2014/main" id="{D6210DD6-AC6D-DA8A-45B4-8F5AC39CBC34}"/>
              </a:ext>
            </a:extLst>
          </p:cNvPr>
          <p:cNvSpPr txBox="1"/>
          <p:nvPr/>
        </p:nvSpPr>
        <p:spPr>
          <a:xfrm>
            <a:off x="3562865" y="1419532"/>
            <a:ext cx="6097314" cy="646331"/>
          </a:xfrm>
          <a:prstGeom prst="rect">
            <a:avLst/>
          </a:prstGeom>
          <a:noFill/>
        </p:spPr>
        <p:txBody>
          <a:bodyPr wrap="square">
            <a:spAutoFit/>
          </a:bodyPr>
          <a:lstStyle/>
          <a:p>
            <a:r>
              <a:rPr lang="fr-FR" u="sng" dirty="0"/>
              <a:t>Cet exercice est le plus important de tous, il vous permettra d’obtenir un lien fort avec votre chiot tout au long de sa vie.</a:t>
            </a:r>
            <a:endParaRPr lang="fr-FR" dirty="0"/>
          </a:p>
        </p:txBody>
      </p:sp>
    </p:spTree>
    <p:extLst>
      <p:ext uri="{BB962C8B-B14F-4D97-AF65-F5344CB8AC3E}">
        <p14:creationId xmlns:p14="http://schemas.microsoft.com/office/powerpoint/2010/main" val="1102522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Déroulement générique d’un cours « Chiots »</a:t>
            </a:r>
            <a:endParaRPr lang="en-US" sz="2000" kern="1200" dirty="0">
              <a:solidFill>
                <a:srgbClr val="0070C0"/>
              </a:solidFill>
              <a:latin typeface="+mj-lt"/>
              <a:ea typeface="+mj-ea"/>
              <a:cs typeface="+mj-cs"/>
            </a:endParaRPr>
          </a:p>
        </p:txBody>
      </p:sp>
      <p:graphicFrame>
        <p:nvGraphicFramePr>
          <p:cNvPr id="3" name="Espace réservé du contenu 5">
            <a:extLst>
              <a:ext uri="{FF2B5EF4-FFF2-40B4-BE49-F238E27FC236}">
                <a16:creationId xmlns:a16="http://schemas.microsoft.com/office/drawing/2014/main" id="{5C967424-2C72-183F-3180-DF24F695C001}"/>
              </a:ext>
            </a:extLst>
          </p:cNvPr>
          <p:cNvGraphicFramePr>
            <a:graphicFrameLocks noGrp="1"/>
          </p:cNvGraphicFramePr>
          <p:nvPr>
            <p:ph idx="1"/>
            <p:extLst>
              <p:ext uri="{D42A27DB-BD31-4B8C-83A1-F6EECF244321}">
                <p14:modId xmlns:p14="http://schemas.microsoft.com/office/powerpoint/2010/main" val="1987521813"/>
              </p:ext>
            </p:extLst>
          </p:nvPr>
        </p:nvGraphicFramePr>
        <p:xfrm>
          <a:off x="2013557" y="1778491"/>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5479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Main guide</a:t>
            </a:r>
            <a:endParaRPr lang="en-US" sz="2000" kern="1200" dirty="0">
              <a:solidFill>
                <a:srgbClr val="0070C0"/>
              </a:solidFill>
              <a:latin typeface="+mj-lt"/>
              <a:ea typeface="+mj-ea"/>
              <a:cs typeface="+mj-cs"/>
            </a:endParaRPr>
          </a:p>
        </p:txBody>
      </p:sp>
      <p:pic>
        <p:nvPicPr>
          <p:cNvPr id="3" name="Image 2">
            <a:extLst>
              <a:ext uri="{FF2B5EF4-FFF2-40B4-BE49-F238E27FC236}">
                <a16:creationId xmlns:a16="http://schemas.microsoft.com/office/drawing/2014/main" id="{F968502D-6109-2F31-A73A-758FFA2652C9}"/>
              </a:ext>
            </a:extLst>
          </p:cNvPr>
          <p:cNvPicPr>
            <a:picLocks noChangeAspect="1"/>
          </p:cNvPicPr>
          <p:nvPr/>
        </p:nvPicPr>
        <p:blipFill>
          <a:blip r:embed="rId2"/>
          <a:stretch>
            <a:fillRect/>
          </a:stretch>
        </p:blipFill>
        <p:spPr>
          <a:xfrm>
            <a:off x="2013557" y="4999102"/>
            <a:ext cx="1757164" cy="1480943"/>
          </a:xfrm>
          <a:prstGeom prst="rect">
            <a:avLst/>
          </a:prstGeom>
        </p:spPr>
      </p:pic>
      <p:sp>
        <p:nvSpPr>
          <p:cNvPr id="4" name="ZoneTexte 3">
            <a:extLst>
              <a:ext uri="{FF2B5EF4-FFF2-40B4-BE49-F238E27FC236}">
                <a16:creationId xmlns:a16="http://schemas.microsoft.com/office/drawing/2014/main" id="{8E4E1118-3ADD-D2FC-21C2-050BF13D4D38}"/>
              </a:ext>
            </a:extLst>
          </p:cNvPr>
          <p:cNvSpPr txBox="1"/>
          <p:nvPr/>
        </p:nvSpPr>
        <p:spPr>
          <a:xfrm>
            <a:off x="4027114" y="5277908"/>
            <a:ext cx="6524900" cy="1200329"/>
          </a:xfrm>
          <a:prstGeom prst="rect">
            <a:avLst/>
          </a:prstGeom>
          <a:noFill/>
        </p:spPr>
        <p:txBody>
          <a:bodyPr wrap="square">
            <a:spAutoFit/>
          </a:bodyPr>
          <a:lstStyle/>
          <a:p>
            <a:r>
              <a:rPr lang="fr-FR" dirty="0"/>
              <a:t>La récompense alimentaire dans la main guide = </a:t>
            </a:r>
            <a:r>
              <a:rPr lang="fr-FR" b="1" dirty="0"/>
              <a:t>Appâter le chiot</a:t>
            </a:r>
          </a:p>
          <a:p>
            <a:r>
              <a:rPr lang="fr-FR" dirty="0"/>
              <a:t>Cette méthode est un outil temporaire, la main guide va rester utile mais la récompense doit très vite être retirée, pour faire place à une relation basée sur la confiance et le jeu.</a:t>
            </a:r>
          </a:p>
        </p:txBody>
      </p:sp>
      <p:pic>
        <p:nvPicPr>
          <p:cNvPr id="5" name="Image 4">
            <a:extLst>
              <a:ext uri="{FF2B5EF4-FFF2-40B4-BE49-F238E27FC236}">
                <a16:creationId xmlns:a16="http://schemas.microsoft.com/office/drawing/2014/main" id="{A5569A34-BE35-90A8-C0B3-B3A24553F1AB}"/>
              </a:ext>
            </a:extLst>
          </p:cNvPr>
          <p:cNvPicPr>
            <a:picLocks noChangeAspect="1"/>
          </p:cNvPicPr>
          <p:nvPr/>
        </p:nvPicPr>
        <p:blipFill>
          <a:blip r:embed="rId3"/>
          <a:stretch>
            <a:fillRect/>
          </a:stretch>
        </p:blipFill>
        <p:spPr>
          <a:xfrm rot="2122213">
            <a:off x="5953391" y="4007885"/>
            <a:ext cx="1400529" cy="764763"/>
          </a:xfrm>
          <a:prstGeom prst="rect">
            <a:avLst/>
          </a:prstGeom>
        </p:spPr>
      </p:pic>
      <p:pic>
        <p:nvPicPr>
          <p:cNvPr id="6" name="Image 5">
            <a:extLst>
              <a:ext uri="{FF2B5EF4-FFF2-40B4-BE49-F238E27FC236}">
                <a16:creationId xmlns:a16="http://schemas.microsoft.com/office/drawing/2014/main" id="{E7043324-4900-3F89-5DD0-17A2EEE92DE3}"/>
              </a:ext>
            </a:extLst>
          </p:cNvPr>
          <p:cNvPicPr>
            <a:picLocks noChangeAspect="1"/>
          </p:cNvPicPr>
          <p:nvPr/>
        </p:nvPicPr>
        <p:blipFill>
          <a:blip r:embed="rId4"/>
          <a:stretch>
            <a:fillRect/>
          </a:stretch>
        </p:blipFill>
        <p:spPr>
          <a:xfrm flipH="1">
            <a:off x="6573081" y="4207005"/>
            <a:ext cx="161148" cy="257687"/>
          </a:xfrm>
          <a:prstGeom prst="rect">
            <a:avLst/>
          </a:prstGeom>
          <a:ln w="28575">
            <a:solidFill>
              <a:srgbClr val="FF0000"/>
            </a:solidFill>
          </a:ln>
        </p:spPr>
      </p:pic>
      <p:sp>
        <p:nvSpPr>
          <p:cNvPr id="10" name="ZoneTexte 9">
            <a:extLst>
              <a:ext uri="{FF2B5EF4-FFF2-40B4-BE49-F238E27FC236}">
                <a16:creationId xmlns:a16="http://schemas.microsoft.com/office/drawing/2014/main" id="{05E6A9B4-E12C-9627-00CC-263EE1BAAD43}"/>
              </a:ext>
            </a:extLst>
          </p:cNvPr>
          <p:cNvSpPr txBox="1"/>
          <p:nvPr/>
        </p:nvSpPr>
        <p:spPr>
          <a:xfrm>
            <a:off x="4027114" y="1499234"/>
            <a:ext cx="7269367" cy="2308324"/>
          </a:xfrm>
          <a:prstGeom prst="rect">
            <a:avLst/>
          </a:prstGeom>
          <a:noFill/>
        </p:spPr>
        <p:txBody>
          <a:bodyPr wrap="square">
            <a:spAutoFit/>
          </a:bodyPr>
          <a:lstStyle/>
          <a:p>
            <a:r>
              <a:rPr lang="fr-FR" u="sng" dirty="0"/>
              <a:t>Exemple d’exercice à faire dans le mouvement en usant de la main guide:</a:t>
            </a:r>
          </a:p>
          <a:p>
            <a:pPr marL="285750" indent="-285750">
              <a:buFont typeface="Wingdings" panose="05000000000000000000" pitchFamily="2" charset="2"/>
              <a:buChar char="v"/>
            </a:pPr>
            <a:r>
              <a:rPr lang="fr-FR" dirty="0"/>
              <a:t>Faire passer le chien entre vos jambes</a:t>
            </a:r>
          </a:p>
          <a:p>
            <a:pPr marL="285750" indent="-285750">
              <a:buFont typeface="Wingdings" panose="05000000000000000000" pitchFamily="2" charset="2"/>
              <a:buChar char="v"/>
            </a:pPr>
            <a:r>
              <a:rPr lang="fr-FR" dirty="0"/>
              <a:t>Le faire marcher au pied</a:t>
            </a:r>
          </a:p>
          <a:p>
            <a:pPr marL="285750" indent="-285750">
              <a:buFont typeface="Wingdings" panose="05000000000000000000" pitchFamily="2" charset="2"/>
              <a:buChar char="v"/>
            </a:pPr>
            <a:r>
              <a:rPr lang="fr-FR" dirty="0"/>
              <a:t>Lui faire faire un huit autour de vos jambes</a:t>
            </a:r>
          </a:p>
          <a:p>
            <a:pPr marL="285750" indent="-285750">
              <a:buFont typeface="Wingdings" panose="05000000000000000000" pitchFamily="2" charset="2"/>
              <a:buChar char="v"/>
            </a:pPr>
            <a:r>
              <a:rPr lang="fr-FR" dirty="0"/>
              <a:t>Faire faire un 360° à votre chien sur place, à gauche puis à droite</a:t>
            </a:r>
          </a:p>
          <a:p>
            <a:pPr marL="285750" indent="-285750">
              <a:buFont typeface="Wingdings" panose="05000000000000000000" pitchFamily="2" charset="2"/>
              <a:buChar char="v"/>
            </a:pPr>
            <a:r>
              <a:rPr lang="fr-FR" dirty="0"/>
              <a:t>Monter sur une plateforme et/ou un objet de proprioception</a:t>
            </a:r>
          </a:p>
          <a:p>
            <a:pPr marL="285750" indent="-285750">
              <a:buFont typeface="Wingdings" panose="05000000000000000000" pitchFamily="2" charset="2"/>
              <a:buChar char="v"/>
            </a:pPr>
            <a:r>
              <a:rPr lang="fr-FR" dirty="0"/>
              <a:t>Marcher sur une bâche en plastique</a:t>
            </a:r>
          </a:p>
          <a:p>
            <a:pPr marL="285750" indent="-285750">
              <a:buFont typeface="Wingdings" panose="05000000000000000000" pitchFamily="2" charset="2"/>
              <a:buChar char="v"/>
            </a:pPr>
            <a:r>
              <a:rPr lang="fr-FR" dirty="0"/>
              <a:t>Etc.</a:t>
            </a:r>
          </a:p>
        </p:txBody>
      </p:sp>
      <p:pic>
        <p:nvPicPr>
          <p:cNvPr id="13" name="Image 12">
            <a:extLst>
              <a:ext uri="{FF2B5EF4-FFF2-40B4-BE49-F238E27FC236}">
                <a16:creationId xmlns:a16="http://schemas.microsoft.com/office/drawing/2014/main" id="{70C3BBC0-EBF8-9C58-A4D2-B981057E89EE}"/>
              </a:ext>
            </a:extLst>
          </p:cNvPr>
          <p:cNvPicPr>
            <a:picLocks noChangeAspect="1"/>
          </p:cNvPicPr>
          <p:nvPr/>
        </p:nvPicPr>
        <p:blipFill>
          <a:blip r:embed="rId5"/>
          <a:stretch>
            <a:fillRect/>
          </a:stretch>
        </p:blipFill>
        <p:spPr>
          <a:xfrm>
            <a:off x="7446015" y="3673109"/>
            <a:ext cx="1490254" cy="1311423"/>
          </a:xfrm>
          <a:prstGeom prst="rect">
            <a:avLst/>
          </a:prstGeom>
        </p:spPr>
      </p:pic>
      <p:sp>
        <p:nvSpPr>
          <p:cNvPr id="7" name="ZoneTexte 6">
            <a:extLst>
              <a:ext uri="{FF2B5EF4-FFF2-40B4-BE49-F238E27FC236}">
                <a16:creationId xmlns:a16="http://schemas.microsoft.com/office/drawing/2014/main" id="{8C65EFEF-AA4B-B608-3A90-F69DCC441F25}"/>
              </a:ext>
            </a:extLst>
          </p:cNvPr>
          <p:cNvSpPr txBox="1"/>
          <p:nvPr/>
        </p:nvSpPr>
        <p:spPr>
          <a:xfrm>
            <a:off x="4027114" y="368178"/>
            <a:ext cx="6097314" cy="923330"/>
          </a:xfrm>
          <a:prstGeom prst="rect">
            <a:avLst/>
          </a:prstGeom>
          <a:noFill/>
        </p:spPr>
        <p:txBody>
          <a:bodyPr wrap="square">
            <a:spAutoFit/>
          </a:bodyPr>
          <a:lstStyle/>
          <a:p>
            <a:r>
              <a:rPr lang="fr-FR" dirty="0"/>
              <a:t>L’exercice de la « Main guide » vous servira tout au long de la vie de votre chien, elle sera pour lui un repère et pour vous un moyen de le guider dans un langage qu’il comprend.</a:t>
            </a:r>
          </a:p>
        </p:txBody>
      </p:sp>
    </p:spTree>
    <p:extLst>
      <p:ext uri="{BB962C8B-B14F-4D97-AF65-F5344CB8AC3E}">
        <p14:creationId xmlns:p14="http://schemas.microsoft.com/office/powerpoint/2010/main" val="2195425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Les positions</a:t>
            </a:r>
            <a:br>
              <a:rPr lang="fr-FR" sz="2000" dirty="0"/>
            </a:br>
            <a:r>
              <a:rPr lang="fr-FR" sz="2000" dirty="0"/>
              <a:t>Assis – couché debout</a:t>
            </a:r>
            <a:endParaRPr lang="en-US" sz="2000" kern="1200" dirty="0">
              <a:solidFill>
                <a:srgbClr val="0070C0"/>
              </a:solidFill>
              <a:latin typeface="+mj-lt"/>
              <a:ea typeface="+mj-ea"/>
              <a:cs typeface="+mj-cs"/>
            </a:endParaRPr>
          </a:p>
        </p:txBody>
      </p:sp>
      <p:pic>
        <p:nvPicPr>
          <p:cNvPr id="4" name="Image 3">
            <a:extLst>
              <a:ext uri="{FF2B5EF4-FFF2-40B4-BE49-F238E27FC236}">
                <a16:creationId xmlns:a16="http://schemas.microsoft.com/office/drawing/2014/main" id="{5B13DAF4-8184-4D69-0DAA-8E5EC5FDDFAB}"/>
              </a:ext>
            </a:extLst>
          </p:cNvPr>
          <p:cNvPicPr>
            <a:picLocks noChangeAspect="1"/>
          </p:cNvPicPr>
          <p:nvPr/>
        </p:nvPicPr>
        <p:blipFill>
          <a:blip r:embed="rId2"/>
          <a:stretch>
            <a:fillRect/>
          </a:stretch>
        </p:blipFill>
        <p:spPr>
          <a:xfrm>
            <a:off x="7384658" y="2295272"/>
            <a:ext cx="1728133" cy="1728133"/>
          </a:xfrm>
          <a:prstGeom prst="rect">
            <a:avLst/>
          </a:prstGeom>
        </p:spPr>
      </p:pic>
      <p:pic>
        <p:nvPicPr>
          <p:cNvPr id="6" name="Image 5">
            <a:extLst>
              <a:ext uri="{FF2B5EF4-FFF2-40B4-BE49-F238E27FC236}">
                <a16:creationId xmlns:a16="http://schemas.microsoft.com/office/drawing/2014/main" id="{6D1A0033-D786-E6CF-4D92-C83A2AF1C45A}"/>
              </a:ext>
            </a:extLst>
          </p:cNvPr>
          <p:cNvPicPr>
            <a:picLocks noChangeAspect="1"/>
          </p:cNvPicPr>
          <p:nvPr/>
        </p:nvPicPr>
        <p:blipFill>
          <a:blip r:embed="rId3"/>
          <a:stretch>
            <a:fillRect/>
          </a:stretch>
        </p:blipFill>
        <p:spPr>
          <a:xfrm>
            <a:off x="3635947" y="1031784"/>
            <a:ext cx="1621862" cy="1578419"/>
          </a:xfrm>
          <a:prstGeom prst="rect">
            <a:avLst/>
          </a:prstGeom>
        </p:spPr>
      </p:pic>
      <p:pic>
        <p:nvPicPr>
          <p:cNvPr id="8" name="Image 7">
            <a:extLst>
              <a:ext uri="{FF2B5EF4-FFF2-40B4-BE49-F238E27FC236}">
                <a16:creationId xmlns:a16="http://schemas.microsoft.com/office/drawing/2014/main" id="{E073133D-7936-C014-47E3-AFAD04F6B337}"/>
              </a:ext>
            </a:extLst>
          </p:cNvPr>
          <p:cNvPicPr>
            <a:picLocks noChangeAspect="1"/>
          </p:cNvPicPr>
          <p:nvPr/>
        </p:nvPicPr>
        <p:blipFill>
          <a:blip r:embed="rId4"/>
          <a:stretch>
            <a:fillRect/>
          </a:stretch>
        </p:blipFill>
        <p:spPr>
          <a:xfrm>
            <a:off x="3498798" y="4548281"/>
            <a:ext cx="1837655" cy="1087891"/>
          </a:xfrm>
          <a:prstGeom prst="rect">
            <a:avLst/>
          </a:prstGeom>
        </p:spPr>
      </p:pic>
      <p:pic>
        <p:nvPicPr>
          <p:cNvPr id="10" name="Image 9">
            <a:extLst>
              <a:ext uri="{FF2B5EF4-FFF2-40B4-BE49-F238E27FC236}">
                <a16:creationId xmlns:a16="http://schemas.microsoft.com/office/drawing/2014/main" id="{A3DEB761-49C2-532E-E176-2146A6620DEE}"/>
              </a:ext>
            </a:extLst>
          </p:cNvPr>
          <p:cNvPicPr>
            <a:picLocks noChangeAspect="1"/>
          </p:cNvPicPr>
          <p:nvPr/>
        </p:nvPicPr>
        <p:blipFill>
          <a:blip r:embed="rId5"/>
          <a:stretch>
            <a:fillRect/>
          </a:stretch>
        </p:blipFill>
        <p:spPr>
          <a:xfrm rot="8487361">
            <a:off x="9614186" y="3160635"/>
            <a:ext cx="982919" cy="536726"/>
          </a:xfrm>
          <a:prstGeom prst="rect">
            <a:avLst/>
          </a:prstGeom>
        </p:spPr>
      </p:pic>
      <p:cxnSp>
        <p:nvCxnSpPr>
          <p:cNvPr id="16" name="Connecteur droit 15">
            <a:extLst>
              <a:ext uri="{FF2B5EF4-FFF2-40B4-BE49-F238E27FC236}">
                <a16:creationId xmlns:a16="http://schemas.microsoft.com/office/drawing/2014/main" id="{8E249E69-FA60-1960-192C-CF98099C7533}"/>
              </a:ext>
            </a:extLst>
          </p:cNvPr>
          <p:cNvCxnSpPr>
            <a:cxnSpLocks/>
          </p:cNvCxnSpPr>
          <p:nvPr/>
        </p:nvCxnSpPr>
        <p:spPr>
          <a:xfrm flipV="1">
            <a:off x="4952326" y="3698661"/>
            <a:ext cx="4775269" cy="143285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120DACDF-FEA8-821A-307B-66C13B7CD14B}"/>
              </a:ext>
            </a:extLst>
          </p:cNvPr>
          <p:cNvCxnSpPr>
            <a:cxnSpLocks/>
            <a:stCxn id="24" idx="3"/>
          </p:cNvCxnSpPr>
          <p:nvPr/>
        </p:nvCxnSpPr>
        <p:spPr>
          <a:xfrm>
            <a:off x="4855652" y="590529"/>
            <a:ext cx="4871943" cy="268869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Flèche : gauche 22">
            <a:extLst>
              <a:ext uri="{FF2B5EF4-FFF2-40B4-BE49-F238E27FC236}">
                <a16:creationId xmlns:a16="http://schemas.microsoft.com/office/drawing/2014/main" id="{9091E729-E319-9255-9DCA-0D3DAC7E51FD}"/>
              </a:ext>
            </a:extLst>
          </p:cNvPr>
          <p:cNvSpPr/>
          <p:nvPr/>
        </p:nvSpPr>
        <p:spPr>
          <a:xfrm>
            <a:off x="5320418" y="5131516"/>
            <a:ext cx="822329" cy="2995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Flèche : gauche 23">
            <a:extLst>
              <a:ext uri="{FF2B5EF4-FFF2-40B4-BE49-F238E27FC236}">
                <a16:creationId xmlns:a16="http://schemas.microsoft.com/office/drawing/2014/main" id="{B308CE88-2D24-4831-7FED-F7D47E788612}"/>
              </a:ext>
            </a:extLst>
          </p:cNvPr>
          <p:cNvSpPr/>
          <p:nvPr/>
        </p:nvSpPr>
        <p:spPr>
          <a:xfrm rot="18709135">
            <a:off x="4170331" y="747179"/>
            <a:ext cx="822329" cy="2995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Flèche : gauche 26">
            <a:extLst>
              <a:ext uri="{FF2B5EF4-FFF2-40B4-BE49-F238E27FC236}">
                <a16:creationId xmlns:a16="http://schemas.microsoft.com/office/drawing/2014/main" id="{DFBCFEDE-8D3E-DD7F-E81D-459A1A6B8FD8}"/>
              </a:ext>
            </a:extLst>
          </p:cNvPr>
          <p:cNvSpPr/>
          <p:nvPr/>
        </p:nvSpPr>
        <p:spPr>
          <a:xfrm rot="10800000">
            <a:off x="10610090" y="3279226"/>
            <a:ext cx="822329" cy="2995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28" name="Image 27">
            <a:extLst>
              <a:ext uri="{FF2B5EF4-FFF2-40B4-BE49-F238E27FC236}">
                <a16:creationId xmlns:a16="http://schemas.microsoft.com/office/drawing/2014/main" id="{75E03945-8DD1-CA6B-8650-E61C211DFF80}"/>
              </a:ext>
            </a:extLst>
          </p:cNvPr>
          <p:cNvPicPr>
            <a:picLocks noChangeAspect="1"/>
          </p:cNvPicPr>
          <p:nvPr/>
        </p:nvPicPr>
        <p:blipFill>
          <a:blip r:embed="rId5"/>
          <a:stretch>
            <a:fillRect/>
          </a:stretch>
        </p:blipFill>
        <p:spPr>
          <a:xfrm rot="8487361">
            <a:off x="6092110" y="5032214"/>
            <a:ext cx="1044004" cy="570081"/>
          </a:xfrm>
          <a:prstGeom prst="rect">
            <a:avLst/>
          </a:prstGeom>
        </p:spPr>
      </p:pic>
      <p:pic>
        <p:nvPicPr>
          <p:cNvPr id="29" name="Image 28">
            <a:extLst>
              <a:ext uri="{FF2B5EF4-FFF2-40B4-BE49-F238E27FC236}">
                <a16:creationId xmlns:a16="http://schemas.microsoft.com/office/drawing/2014/main" id="{A29658F8-D759-F291-CC90-59592FE796ED}"/>
              </a:ext>
            </a:extLst>
          </p:cNvPr>
          <p:cNvPicPr>
            <a:picLocks noChangeAspect="1"/>
          </p:cNvPicPr>
          <p:nvPr/>
        </p:nvPicPr>
        <p:blipFill>
          <a:blip r:embed="rId5"/>
          <a:stretch>
            <a:fillRect/>
          </a:stretch>
        </p:blipFill>
        <p:spPr>
          <a:xfrm rot="8487361">
            <a:off x="3583610" y="457348"/>
            <a:ext cx="980708" cy="535519"/>
          </a:xfrm>
          <a:prstGeom prst="rect">
            <a:avLst/>
          </a:prstGeom>
        </p:spPr>
      </p:pic>
    </p:spTree>
    <p:extLst>
      <p:ext uri="{BB962C8B-B14F-4D97-AF65-F5344CB8AC3E}">
        <p14:creationId xmlns:p14="http://schemas.microsoft.com/office/powerpoint/2010/main" val="268102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Attend - rappel en vue, avec aide</a:t>
            </a:r>
            <a:endParaRPr lang="en-US" sz="2000" kern="1200" dirty="0">
              <a:solidFill>
                <a:srgbClr val="0070C0"/>
              </a:solidFill>
              <a:latin typeface="+mj-lt"/>
              <a:ea typeface="+mj-ea"/>
              <a:cs typeface="+mj-cs"/>
            </a:endParaRPr>
          </a:p>
        </p:txBody>
      </p:sp>
      <p:sp>
        <p:nvSpPr>
          <p:cNvPr id="5" name="ZoneTexte 4">
            <a:extLst>
              <a:ext uri="{FF2B5EF4-FFF2-40B4-BE49-F238E27FC236}">
                <a16:creationId xmlns:a16="http://schemas.microsoft.com/office/drawing/2014/main" id="{4558E760-A3C6-B118-9BD5-95DBE9937E09}"/>
              </a:ext>
            </a:extLst>
          </p:cNvPr>
          <p:cNvSpPr txBox="1"/>
          <p:nvPr/>
        </p:nvSpPr>
        <p:spPr>
          <a:xfrm>
            <a:off x="3925883" y="289679"/>
            <a:ext cx="7238979" cy="3139321"/>
          </a:xfrm>
          <a:prstGeom prst="rect">
            <a:avLst/>
          </a:prstGeom>
          <a:noFill/>
        </p:spPr>
        <p:txBody>
          <a:bodyPr wrap="square">
            <a:spAutoFit/>
          </a:bodyPr>
          <a:lstStyle/>
          <a:p>
            <a:r>
              <a:rPr lang="fr-FR" b="1" dirty="0"/>
              <a:t>Quelques recommandations pour cet exercice</a:t>
            </a:r>
          </a:p>
          <a:p>
            <a:endParaRPr lang="fr-FR" dirty="0"/>
          </a:p>
          <a:p>
            <a:pPr marL="285750" indent="-285750">
              <a:buFont typeface="Wingdings" panose="05000000000000000000" pitchFamily="2" charset="2"/>
              <a:buChar char="v"/>
            </a:pPr>
            <a:r>
              <a:rPr lang="fr-FR" dirty="0"/>
              <a:t>Utiliser l’ordre « Attend » = c’est le chiot qui revient au guide</a:t>
            </a:r>
          </a:p>
          <a:p>
            <a:pPr marL="285750" indent="-285750">
              <a:buFont typeface="Wingdings" panose="05000000000000000000" pitchFamily="2" charset="2"/>
              <a:buChar char="v"/>
            </a:pPr>
            <a:r>
              <a:rPr lang="fr-FR" dirty="0"/>
              <a:t>pour la personne qui aide, ne pas maintenir le chiot en le serrant fort dans ses bras, afin d’éviter un renforcement d’anxiété de séparation.</a:t>
            </a:r>
          </a:p>
          <a:p>
            <a:pPr marL="742950" lvl="1" indent="-285750">
              <a:buFont typeface="Wingdings" panose="05000000000000000000" pitchFamily="2" charset="2"/>
              <a:buChar char="ü"/>
            </a:pPr>
            <a:r>
              <a:rPr lang="fr-FR" dirty="0">
                <a:solidFill>
                  <a:srgbClr val="00B050"/>
                </a:solidFill>
              </a:rPr>
              <a:t>Maintenez le chiot à deux doigts par le harnais.</a:t>
            </a:r>
          </a:p>
          <a:p>
            <a:pPr marL="742950" lvl="1" indent="-285750">
              <a:buFont typeface="Wingdings" panose="05000000000000000000" pitchFamily="2" charset="2"/>
              <a:buChar char="ü"/>
            </a:pPr>
            <a:r>
              <a:rPr lang="fr-FR" dirty="0">
                <a:solidFill>
                  <a:srgbClr val="00B050"/>
                </a:solidFill>
              </a:rPr>
              <a:t>Utiliser une longe, détendue, pour sécuriser l’exercice et mettre de la distance entre le chiot et l’aide.</a:t>
            </a:r>
          </a:p>
          <a:p>
            <a:pPr marL="742950" lvl="1" indent="-285750">
              <a:buFont typeface="Wingdings" panose="05000000000000000000" pitchFamily="2" charset="2"/>
              <a:buChar char="ü"/>
            </a:pPr>
            <a:r>
              <a:rPr lang="fr-FR" dirty="0">
                <a:solidFill>
                  <a:srgbClr val="00B050"/>
                </a:solidFill>
              </a:rPr>
              <a:t>Mettez des récompenses au sol pour que le chiot reste calme durant l’éloignement de son guide.</a:t>
            </a:r>
          </a:p>
          <a:p>
            <a:pPr lvl="1"/>
            <a:endParaRPr lang="fr-FR" dirty="0">
              <a:solidFill>
                <a:srgbClr val="00B050"/>
              </a:solidFill>
            </a:endParaRPr>
          </a:p>
        </p:txBody>
      </p:sp>
      <p:pic>
        <p:nvPicPr>
          <p:cNvPr id="3" name="Image 2">
            <a:extLst>
              <a:ext uri="{FF2B5EF4-FFF2-40B4-BE49-F238E27FC236}">
                <a16:creationId xmlns:a16="http://schemas.microsoft.com/office/drawing/2014/main" id="{757058E4-8256-D8D4-A275-ADB75C8D429F}"/>
              </a:ext>
            </a:extLst>
          </p:cNvPr>
          <p:cNvPicPr>
            <a:picLocks noChangeAspect="1"/>
          </p:cNvPicPr>
          <p:nvPr/>
        </p:nvPicPr>
        <p:blipFill>
          <a:blip r:embed="rId2"/>
          <a:stretch>
            <a:fillRect/>
          </a:stretch>
        </p:blipFill>
        <p:spPr>
          <a:xfrm>
            <a:off x="2013557" y="305677"/>
            <a:ext cx="1757164" cy="1480943"/>
          </a:xfrm>
          <a:prstGeom prst="rect">
            <a:avLst/>
          </a:prstGeom>
        </p:spPr>
      </p:pic>
      <p:pic>
        <p:nvPicPr>
          <p:cNvPr id="6" name="Image 5">
            <a:extLst>
              <a:ext uri="{FF2B5EF4-FFF2-40B4-BE49-F238E27FC236}">
                <a16:creationId xmlns:a16="http://schemas.microsoft.com/office/drawing/2014/main" id="{B86CE3D4-75E6-6488-BC19-3ECBA928D6A0}"/>
              </a:ext>
            </a:extLst>
          </p:cNvPr>
          <p:cNvPicPr>
            <a:picLocks noChangeAspect="1"/>
          </p:cNvPicPr>
          <p:nvPr/>
        </p:nvPicPr>
        <p:blipFill>
          <a:blip r:embed="rId3"/>
          <a:stretch>
            <a:fillRect/>
          </a:stretch>
        </p:blipFill>
        <p:spPr>
          <a:xfrm>
            <a:off x="5669370" y="5408421"/>
            <a:ext cx="970368" cy="1032838"/>
          </a:xfrm>
          <a:prstGeom prst="rect">
            <a:avLst/>
          </a:prstGeom>
        </p:spPr>
      </p:pic>
      <p:pic>
        <p:nvPicPr>
          <p:cNvPr id="10" name="Image 9">
            <a:extLst>
              <a:ext uri="{FF2B5EF4-FFF2-40B4-BE49-F238E27FC236}">
                <a16:creationId xmlns:a16="http://schemas.microsoft.com/office/drawing/2014/main" id="{D1D4FC49-CB81-FDAF-5E4C-D6AF94CA9836}"/>
              </a:ext>
            </a:extLst>
          </p:cNvPr>
          <p:cNvPicPr>
            <a:picLocks noChangeAspect="1"/>
          </p:cNvPicPr>
          <p:nvPr/>
        </p:nvPicPr>
        <p:blipFill>
          <a:blip r:embed="rId4"/>
          <a:stretch>
            <a:fillRect/>
          </a:stretch>
        </p:blipFill>
        <p:spPr>
          <a:xfrm>
            <a:off x="8410844" y="3995678"/>
            <a:ext cx="1676924" cy="1319109"/>
          </a:xfrm>
          <a:prstGeom prst="rect">
            <a:avLst/>
          </a:prstGeom>
        </p:spPr>
      </p:pic>
      <p:pic>
        <p:nvPicPr>
          <p:cNvPr id="13" name="Image 12">
            <a:extLst>
              <a:ext uri="{FF2B5EF4-FFF2-40B4-BE49-F238E27FC236}">
                <a16:creationId xmlns:a16="http://schemas.microsoft.com/office/drawing/2014/main" id="{86EF6DCE-7675-2E05-7C34-30A539A0938D}"/>
              </a:ext>
            </a:extLst>
          </p:cNvPr>
          <p:cNvPicPr>
            <a:picLocks noChangeAspect="1"/>
          </p:cNvPicPr>
          <p:nvPr/>
        </p:nvPicPr>
        <p:blipFill>
          <a:blip r:embed="rId5"/>
          <a:stretch>
            <a:fillRect/>
          </a:stretch>
        </p:blipFill>
        <p:spPr>
          <a:xfrm>
            <a:off x="3439192" y="5215129"/>
            <a:ext cx="1124107" cy="1419423"/>
          </a:xfrm>
          <a:prstGeom prst="rect">
            <a:avLst/>
          </a:prstGeom>
        </p:spPr>
      </p:pic>
      <p:sp>
        <p:nvSpPr>
          <p:cNvPr id="14" name="Forme libre : forme 13">
            <a:extLst>
              <a:ext uri="{FF2B5EF4-FFF2-40B4-BE49-F238E27FC236}">
                <a16:creationId xmlns:a16="http://schemas.microsoft.com/office/drawing/2014/main" id="{25862BE1-013D-88B4-F3AF-64E4E483A600}"/>
              </a:ext>
            </a:extLst>
          </p:cNvPr>
          <p:cNvSpPr/>
          <p:nvPr/>
        </p:nvSpPr>
        <p:spPr>
          <a:xfrm>
            <a:off x="4442527" y="5907186"/>
            <a:ext cx="1213806" cy="469526"/>
          </a:xfrm>
          <a:custGeom>
            <a:avLst/>
            <a:gdLst>
              <a:gd name="connsiteX0" fmla="*/ 1213806 w 1213806"/>
              <a:gd name="connsiteY0" fmla="*/ 283221 h 469526"/>
              <a:gd name="connsiteX1" fmla="*/ 1092425 w 1213806"/>
              <a:gd name="connsiteY1" fmla="*/ 331773 h 469526"/>
              <a:gd name="connsiteX2" fmla="*/ 930585 w 1213806"/>
              <a:gd name="connsiteY2" fmla="*/ 469338 h 469526"/>
              <a:gd name="connsiteX3" fmla="*/ 817296 w 1213806"/>
              <a:gd name="connsiteY3" fmla="*/ 299405 h 469526"/>
              <a:gd name="connsiteX4" fmla="*/ 598811 w 1213806"/>
              <a:gd name="connsiteY4" fmla="*/ 364141 h 469526"/>
              <a:gd name="connsiteX5" fmla="*/ 315590 w 1213806"/>
              <a:gd name="connsiteY5" fmla="*/ 453154 h 469526"/>
              <a:gd name="connsiteX6" fmla="*/ 234669 w 1213806"/>
              <a:gd name="connsiteY6" fmla="*/ 347957 h 469526"/>
              <a:gd name="connsiteX7" fmla="*/ 153749 w 1213806"/>
              <a:gd name="connsiteY7" fmla="*/ 267037 h 469526"/>
              <a:gd name="connsiteX8" fmla="*/ 64737 w 1213806"/>
              <a:gd name="connsiteY8" fmla="*/ 194209 h 469526"/>
              <a:gd name="connsiteX9" fmla="*/ 0 w 1213806"/>
              <a:gd name="connsiteY9" fmla="*/ 0 h 46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806" h="469526">
                <a:moveTo>
                  <a:pt x="1213806" y="283221"/>
                </a:moveTo>
                <a:cubicBezTo>
                  <a:pt x="1176717" y="291987"/>
                  <a:pt x="1139628" y="300754"/>
                  <a:pt x="1092425" y="331773"/>
                </a:cubicBezTo>
                <a:cubicBezTo>
                  <a:pt x="1045222" y="362792"/>
                  <a:pt x="976440" y="474733"/>
                  <a:pt x="930585" y="469338"/>
                </a:cubicBezTo>
                <a:cubicBezTo>
                  <a:pt x="884730" y="463943"/>
                  <a:pt x="872592" y="316938"/>
                  <a:pt x="817296" y="299405"/>
                </a:cubicBezTo>
                <a:cubicBezTo>
                  <a:pt x="762000" y="281872"/>
                  <a:pt x="598811" y="364141"/>
                  <a:pt x="598811" y="364141"/>
                </a:cubicBezTo>
                <a:cubicBezTo>
                  <a:pt x="515193" y="389766"/>
                  <a:pt x="376280" y="455851"/>
                  <a:pt x="315590" y="453154"/>
                </a:cubicBezTo>
                <a:cubicBezTo>
                  <a:pt x="254900" y="450457"/>
                  <a:pt x="261642" y="378976"/>
                  <a:pt x="234669" y="347957"/>
                </a:cubicBezTo>
                <a:cubicBezTo>
                  <a:pt x="207696" y="316938"/>
                  <a:pt x="182071" y="292662"/>
                  <a:pt x="153749" y="267037"/>
                </a:cubicBezTo>
                <a:cubicBezTo>
                  <a:pt x="125427" y="241412"/>
                  <a:pt x="90362" y="238715"/>
                  <a:pt x="64737" y="194209"/>
                </a:cubicBezTo>
                <a:cubicBezTo>
                  <a:pt x="39112" y="149703"/>
                  <a:pt x="19556" y="74851"/>
                  <a:pt x="0" y="0"/>
                </a:cubicBezTo>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Bulle narrative : ronde 14">
            <a:extLst>
              <a:ext uri="{FF2B5EF4-FFF2-40B4-BE49-F238E27FC236}">
                <a16:creationId xmlns:a16="http://schemas.microsoft.com/office/drawing/2014/main" id="{F8E74566-A663-2EA6-1070-2C9DABDE7571}"/>
              </a:ext>
            </a:extLst>
          </p:cNvPr>
          <p:cNvSpPr/>
          <p:nvPr/>
        </p:nvSpPr>
        <p:spPr>
          <a:xfrm>
            <a:off x="10001507" y="2963524"/>
            <a:ext cx="1676924" cy="1673212"/>
          </a:xfrm>
          <a:prstGeom prst="wedgeEllipseCallout">
            <a:avLst>
              <a:gd name="adj1" fmla="val -86641"/>
              <a:gd name="adj2" fmla="val 322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Max Retour OUI !!!</a:t>
            </a:r>
          </a:p>
          <a:p>
            <a:pPr algn="ctr"/>
            <a:r>
              <a:rPr lang="fr-FR" dirty="0"/>
              <a:t>Pioupiou!!</a:t>
            </a:r>
            <a:endParaRPr lang="fr-CH" dirty="0"/>
          </a:p>
        </p:txBody>
      </p:sp>
      <p:pic>
        <p:nvPicPr>
          <p:cNvPr id="17" name="Image 16">
            <a:extLst>
              <a:ext uri="{FF2B5EF4-FFF2-40B4-BE49-F238E27FC236}">
                <a16:creationId xmlns:a16="http://schemas.microsoft.com/office/drawing/2014/main" id="{0B538CDC-CF74-BA81-BD9B-0C756A15BDD2}"/>
              </a:ext>
            </a:extLst>
          </p:cNvPr>
          <p:cNvPicPr>
            <a:picLocks noChangeAspect="1"/>
          </p:cNvPicPr>
          <p:nvPr/>
        </p:nvPicPr>
        <p:blipFill rotWithShape="1">
          <a:blip r:embed="rId6"/>
          <a:srcRect l="20537" r="7714"/>
          <a:stretch/>
        </p:blipFill>
        <p:spPr>
          <a:xfrm rot="3765566">
            <a:off x="7172391" y="4965810"/>
            <a:ext cx="1038928" cy="1962424"/>
          </a:xfrm>
          <a:prstGeom prst="rect">
            <a:avLst/>
          </a:prstGeom>
        </p:spPr>
      </p:pic>
    </p:spTree>
    <p:extLst>
      <p:ext uri="{BB962C8B-B14F-4D97-AF65-F5344CB8AC3E}">
        <p14:creationId xmlns:p14="http://schemas.microsoft.com/office/powerpoint/2010/main" val="2686297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Attend - rappel en vue, avec aide</a:t>
            </a:r>
            <a:endParaRPr lang="en-US" sz="2000" kern="1200" dirty="0">
              <a:solidFill>
                <a:srgbClr val="0070C0"/>
              </a:solidFill>
              <a:latin typeface="+mj-lt"/>
              <a:ea typeface="+mj-ea"/>
              <a:cs typeface="+mj-cs"/>
            </a:endParaRPr>
          </a:p>
        </p:txBody>
      </p:sp>
      <p:sp>
        <p:nvSpPr>
          <p:cNvPr id="5" name="ZoneTexte 4">
            <a:extLst>
              <a:ext uri="{FF2B5EF4-FFF2-40B4-BE49-F238E27FC236}">
                <a16:creationId xmlns:a16="http://schemas.microsoft.com/office/drawing/2014/main" id="{4558E760-A3C6-B118-9BD5-95DBE9937E09}"/>
              </a:ext>
            </a:extLst>
          </p:cNvPr>
          <p:cNvSpPr txBox="1"/>
          <p:nvPr/>
        </p:nvSpPr>
        <p:spPr>
          <a:xfrm>
            <a:off x="3576803" y="247972"/>
            <a:ext cx="6097314" cy="6186309"/>
          </a:xfrm>
          <a:prstGeom prst="rect">
            <a:avLst/>
          </a:prstGeom>
          <a:noFill/>
        </p:spPr>
        <p:txBody>
          <a:bodyPr wrap="square">
            <a:spAutoFit/>
          </a:bodyPr>
          <a:lstStyle/>
          <a:p>
            <a:r>
              <a:rPr lang="fr-FR" u="sng" dirty="0"/>
              <a:t>Exercice avec l’aide d’un tiers:</a:t>
            </a:r>
          </a:p>
          <a:p>
            <a:endParaRPr lang="fr-FR" u="sng" dirty="0"/>
          </a:p>
          <a:p>
            <a:pPr marL="342900" indent="-342900">
              <a:buAutoNum type="arabicPeriod"/>
            </a:pPr>
            <a:r>
              <a:rPr lang="fr-FR" dirty="0"/>
              <a:t>Positionner votre chiot vers la tierce personne.</a:t>
            </a:r>
          </a:p>
          <a:p>
            <a:pPr marL="342900" indent="-342900">
              <a:buAutoNum type="arabicPeriod"/>
            </a:pPr>
            <a:r>
              <a:rPr lang="fr-FR" sz="1800" dirty="0"/>
              <a:t>Capter l</a:t>
            </a:r>
            <a:r>
              <a:rPr lang="fr-FR" dirty="0"/>
              <a:t>e regard</a:t>
            </a:r>
            <a:r>
              <a:rPr lang="fr-FR" sz="1800" dirty="0"/>
              <a:t> de </a:t>
            </a:r>
            <a:r>
              <a:rPr lang="fr-FR" dirty="0"/>
              <a:t>votre</a:t>
            </a:r>
            <a:r>
              <a:rPr lang="fr-FR" sz="1800" dirty="0"/>
              <a:t> chien</a:t>
            </a:r>
            <a:endParaRPr lang="fr-FR" dirty="0"/>
          </a:p>
          <a:p>
            <a:pPr marL="342900" indent="-342900">
              <a:buAutoNum type="arabicPeriod"/>
            </a:pPr>
            <a:r>
              <a:rPr lang="fr-FR" dirty="0"/>
              <a:t>Lui donner l’ordre « Attend »</a:t>
            </a:r>
          </a:p>
          <a:p>
            <a:pPr marL="342900" indent="-342900">
              <a:buAutoNum type="arabicPeriod"/>
            </a:pPr>
            <a:r>
              <a:rPr lang="fr-FR" dirty="0"/>
              <a:t>Vous éloigner d’une courte distance</a:t>
            </a:r>
          </a:p>
          <a:p>
            <a:pPr marL="342900" indent="-342900">
              <a:buAutoNum type="arabicPeriod"/>
            </a:pPr>
            <a:r>
              <a:rPr lang="fr-FR" dirty="0"/>
              <a:t>Vous retourner face au chien (celui-ci doit garder sa position d’attente)</a:t>
            </a:r>
          </a:p>
          <a:p>
            <a:pPr marL="342900" indent="-342900">
              <a:buAutoNum type="arabicPeriod"/>
            </a:pPr>
            <a:r>
              <a:rPr lang="fr-FR" dirty="0"/>
              <a:t>Compter jusqu’à trois</a:t>
            </a:r>
          </a:p>
          <a:p>
            <a:pPr marL="342900" indent="-342900">
              <a:buAutoNum type="arabicPeriod"/>
            </a:pPr>
            <a:r>
              <a:rPr lang="fr-FR" dirty="0"/>
              <a:t>Rappeler votre chien « Max – retour »</a:t>
            </a:r>
          </a:p>
          <a:p>
            <a:pPr marL="342900" indent="-342900">
              <a:buAutoNum type="arabicPeriod"/>
            </a:pPr>
            <a:r>
              <a:rPr lang="fr-FR" dirty="0"/>
              <a:t>Ouvrir les bras en position accroupie, bouger votre jouet, votre corps, exprimer de la joie, faites des vocalises aigues.</a:t>
            </a:r>
          </a:p>
          <a:p>
            <a:pPr marL="342900" indent="-342900">
              <a:buAutoNum type="arabicPeriod"/>
            </a:pPr>
            <a:r>
              <a:rPr lang="fr-FR" dirty="0"/>
              <a:t>Le chiot doit venir tout contre vous, s’il fait une esquive, déplacer vous à l’opposer et reprendre au point 7.</a:t>
            </a:r>
          </a:p>
          <a:p>
            <a:pPr marL="342900" indent="-342900">
              <a:buAutoNum type="arabicPeriod"/>
            </a:pPr>
            <a:r>
              <a:rPr lang="fr-FR" dirty="0"/>
              <a:t>Caresser le chiot à votre contact</a:t>
            </a:r>
          </a:p>
          <a:p>
            <a:pPr marL="342900" indent="-342900">
              <a:buAutoNum type="arabicPeriod"/>
            </a:pPr>
            <a:r>
              <a:rPr lang="fr-FR" dirty="0"/>
              <a:t>Renforcer l’apprentissage avec une récompense</a:t>
            </a:r>
          </a:p>
          <a:p>
            <a:pPr marL="342900" indent="-342900">
              <a:buAutoNum type="arabicPeriod"/>
            </a:pPr>
            <a:r>
              <a:rPr lang="fr-FR" dirty="0"/>
              <a:t>Jouer avec lui</a:t>
            </a:r>
          </a:p>
          <a:p>
            <a:pPr marL="342900" indent="-342900">
              <a:buAutoNum type="arabicPeriod"/>
            </a:pPr>
            <a:endParaRPr lang="fr-FR" dirty="0"/>
          </a:p>
          <a:p>
            <a:r>
              <a:rPr lang="fr-FR" u="sng" dirty="0"/>
              <a:t>Non recommandé:</a:t>
            </a:r>
          </a:p>
          <a:p>
            <a:r>
              <a:rPr lang="fr-FR" dirty="0"/>
              <a:t>Ne pas saisir brutalement le chiot à votre contact</a:t>
            </a:r>
          </a:p>
          <a:p>
            <a:r>
              <a:rPr lang="fr-FR" dirty="0"/>
              <a:t>Ne pas se dépêcher de le rattacher</a:t>
            </a:r>
          </a:p>
          <a:p>
            <a:endParaRPr lang="fr-FR" dirty="0"/>
          </a:p>
        </p:txBody>
      </p:sp>
    </p:spTree>
    <p:extLst>
      <p:ext uri="{BB962C8B-B14F-4D97-AF65-F5344CB8AC3E}">
        <p14:creationId xmlns:p14="http://schemas.microsoft.com/office/powerpoint/2010/main" val="3250316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Reste</a:t>
            </a:r>
            <a:endParaRPr lang="en-US" sz="2000" kern="1200" dirty="0">
              <a:solidFill>
                <a:srgbClr val="0070C0"/>
              </a:solidFill>
              <a:latin typeface="+mj-lt"/>
              <a:ea typeface="+mj-ea"/>
              <a:cs typeface="+mj-cs"/>
            </a:endParaRPr>
          </a:p>
        </p:txBody>
      </p:sp>
      <p:sp>
        <p:nvSpPr>
          <p:cNvPr id="5" name="ZoneTexte 4">
            <a:extLst>
              <a:ext uri="{FF2B5EF4-FFF2-40B4-BE49-F238E27FC236}">
                <a16:creationId xmlns:a16="http://schemas.microsoft.com/office/drawing/2014/main" id="{4558E760-A3C6-B118-9BD5-95DBE9937E09}"/>
              </a:ext>
            </a:extLst>
          </p:cNvPr>
          <p:cNvSpPr txBox="1"/>
          <p:nvPr/>
        </p:nvSpPr>
        <p:spPr>
          <a:xfrm>
            <a:off x="3925883" y="1719947"/>
            <a:ext cx="6097314" cy="5355312"/>
          </a:xfrm>
          <a:prstGeom prst="rect">
            <a:avLst/>
          </a:prstGeom>
          <a:noFill/>
        </p:spPr>
        <p:txBody>
          <a:bodyPr wrap="square">
            <a:spAutoFit/>
          </a:bodyPr>
          <a:lstStyle/>
          <a:p>
            <a:r>
              <a:rPr lang="fr-FR" u="sng" dirty="0"/>
              <a:t>Exercice :</a:t>
            </a:r>
          </a:p>
          <a:p>
            <a:endParaRPr lang="fr-FR" u="sng" dirty="0"/>
          </a:p>
          <a:p>
            <a:pPr marL="342900" indent="-342900">
              <a:buAutoNum type="arabicPeriod"/>
            </a:pPr>
            <a:r>
              <a:rPr lang="fr-FR" sz="1800" dirty="0"/>
              <a:t>Capter le regard de son chien</a:t>
            </a:r>
            <a:endParaRPr lang="fr-FR" dirty="0"/>
          </a:p>
          <a:p>
            <a:pPr marL="342900" indent="-342900">
              <a:buAutoNum type="arabicPeriod"/>
            </a:pPr>
            <a:r>
              <a:rPr lang="fr-FR" dirty="0"/>
              <a:t>Le positionner à proximité de vous </a:t>
            </a:r>
          </a:p>
          <a:p>
            <a:pPr marL="342900" indent="-342900">
              <a:buFontTx/>
              <a:buAutoNum type="arabicPeriod"/>
            </a:pPr>
            <a:r>
              <a:rPr lang="fr-FR" sz="1800" dirty="0"/>
              <a:t>Capter l</a:t>
            </a:r>
            <a:r>
              <a:rPr lang="fr-FR" dirty="0"/>
              <a:t>e regard de son chien</a:t>
            </a:r>
          </a:p>
          <a:p>
            <a:pPr marL="342900" indent="-342900">
              <a:buFontTx/>
              <a:buAutoNum type="arabicPeriod"/>
            </a:pPr>
            <a:r>
              <a:rPr lang="fr-FR" dirty="0"/>
              <a:t>Lui donner l’ordre « Reste»</a:t>
            </a:r>
          </a:p>
          <a:p>
            <a:pPr marL="342900" indent="-342900">
              <a:buAutoNum type="arabicPeriod"/>
            </a:pPr>
            <a:r>
              <a:rPr lang="fr-FR" dirty="0"/>
              <a:t>Vous éloigner d’un pas en marche arrière, face à lui</a:t>
            </a:r>
          </a:p>
          <a:p>
            <a:r>
              <a:rPr lang="fr-FR" dirty="0"/>
              <a:t>	« Le chien ne doit pas bouger de sa position »</a:t>
            </a:r>
          </a:p>
          <a:p>
            <a:pPr marL="342900" indent="-342900">
              <a:buAutoNum type="arabicPeriod"/>
            </a:pPr>
            <a:r>
              <a:rPr lang="fr-FR" dirty="0"/>
              <a:t>Revenir à votre position de départ</a:t>
            </a:r>
          </a:p>
          <a:p>
            <a:pPr marL="342900" indent="-342900">
              <a:buFontTx/>
              <a:buAutoNum type="arabicPeriod"/>
            </a:pPr>
            <a:r>
              <a:rPr lang="fr-FR" sz="1800" dirty="0"/>
              <a:t>Capter l</a:t>
            </a:r>
            <a:r>
              <a:rPr lang="fr-FR" dirty="0"/>
              <a:t>e regard</a:t>
            </a:r>
            <a:r>
              <a:rPr lang="fr-FR" sz="1800" dirty="0"/>
              <a:t> de son chien</a:t>
            </a:r>
          </a:p>
          <a:p>
            <a:pPr marL="342900" indent="-342900">
              <a:buFontTx/>
              <a:buAutoNum type="arabicPeriod"/>
            </a:pPr>
            <a:r>
              <a:rPr lang="fr-FR" dirty="0"/>
              <a:t>Donner une récompense alimentaire</a:t>
            </a:r>
          </a:p>
          <a:p>
            <a:pPr marL="342900" indent="-342900">
              <a:buFontTx/>
              <a:buAutoNum type="arabicPeriod"/>
            </a:pPr>
            <a:r>
              <a:rPr lang="fr-FR" dirty="0"/>
              <a:t>Lui indiquer la fin de l’exercice en donnant l’ordre « Libre»</a:t>
            </a:r>
          </a:p>
          <a:p>
            <a:pPr marL="342900" indent="-342900">
              <a:buFontTx/>
              <a:buAutoNum type="arabicPeriod"/>
            </a:pPr>
            <a:r>
              <a:rPr lang="fr-FR" dirty="0"/>
              <a:t>Récompenser avec une phase de jeu</a:t>
            </a:r>
          </a:p>
          <a:p>
            <a:pPr marL="342900" indent="-342900">
              <a:buAutoNum type="arabicPeriod"/>
            </a:pPr>
            <a:endParaRPr lang="fr-FR" dirty="0"/>
          </a:p>
          <a:p>
            <a:r>
              <a:rPr lang="fr-FR" u="sng" dirty="0"/>
              <a:t>Recommandé:</a:t>
            </a:r>
          </a:p>
          <a:p>
            <a:r>
              <a:rPr lang="fr-FR" dirty="0"/>
              <a:t>Il est important de respecter le principe de base de l’apprentissage, Durée – Distance - Distraction</a:t>
            </a:r>
          </a:p>
          <a:p>
            <a:endParaRPr lang="fr-FR" dirty="0"/>
          </a:p>
          <a:p>
            <a:endParaRPr lang="fr-FR" dirty="0"/>
          </a:p>
        </p:txBody>
      </p:sp>
      <p:sp>
        <p:nvSpPr>
          <p:cNvPr id="3" name="ZoneTexte 2">
            <a:extLst>
              <a:ext uri="{FF2B5EF4-FFF2-40B4-BE49-F238E27FC236}">
                <a16:creationId xmlns:a16="http://schemas.microsoft.com/office/drawing/2014/main" id="{52DEDBE0-C126-5972-CC97-18C32CBFFD84}"/>
              </a:ext>
            </a:extLst>
          </p:cNvPr>
          <p:cNvSpPr txBox="1"/>
          <p:nvPr/>
        </p:nvSpPr>
        <p:spPr>
          <a:xfrm>
            <a:off x="3925883" y="289679"/>
            <a:ext cx="7238979" cy="1200329"/>
          </a:xfrm>
          <a:prstGeom prst="rect">
            <a:avLst/>
          </a:prstGeom>
          <a:noFill/>
        </p:spPr>
        <p:txBody>
          <a:bodyPr wrap="square">
            <a:spAutoFit/>
          </a:bodyPr>
          <a:lstStyle/>
          <a:p>
            <a:r>
              <a:rPr lang="fr-FR" b="1" dirty="0"/>
              <a:t>Quelques recommandations pour cet exercice</a:t>
            </a:r>
          </a:p>
          <a:p>
            <a:endParaRPr lang="fr-FR" dirty="0"/>
          </a:p>
          <a:p>
            <a:pPr marL="285750" indent="-285750">
              <a:buFont typeface="Wingdings" panose="05000000000000000000" pitchFamily="2" charset="2"/>
              <a:buChar char="v"/>
            </a:pPr>
            <a:r>
              <a:rPr lang="fr-FR" dirty="0"/>
              <a:t>L’ordre « Reste» = c’est vous qui reviendrez au chiot</a:t>
            </a:r>
          </a:p>
          <a:p>
            <a:pPr lvl="1"/>
            <a:endParaRPr lang="fr-FR" dirty="0">
              <a:solidFill>
                <a:srgbClr val="00B050"/>
              </a:solidFill>
            </a:endParaRPr>
          </a:p>
        </p:txBody>
      </p:sp>
      <p:pic>
        <p:nvPicPr>
          <p:cNvPr id="4" name="Image 3">
            <a:extLst>
              <a:ext uri="{FF2B5EF4-FFF2-40B4-BE49-F238E27FC236}">
                <a16:creationId xmlns:a16="http://schemas.microsoft.com/office/drawing/2014/main" id="{2E6A84A1-D579-DB38-B8B1-80F80A2B50DB}"/>
              </a:ext>
            </a:extLst>
          </p:cNvPr>
          <p:cNvPicPr>
            <a:picLocks noChangeAspect="1"/>
          </p:cNvPicPr>
          <p:nvPr/>
        </p:nvPicPr>
        <p:blipFill>
          <a:blip r:embed="rId2"/>
          <a:stretch>
            <a:fillRect/>
          </a:stretch>
        </p:blipFill>
        <p:spPr>
          <a:xfrm>
            <a:off x="2020163" y="149371"/>
            <a:ext cx="1757164" cy="1480943"/>
          </a:xfrm>
          <a:prstGeom prst="rect">
            <a:avLst/>
          </a:prstGeom>
        </p:spPr>
      </p:pic>
    </p:spTree>
    <p:extLst>
      <p:ext uri="{BB962C8B-B14F-4D97-AF65-F5344CB8AC3E}">
        <p14:creationId xmlns:p14="http://schemas.microsoft.com/office/powerpoint/2010/main" val="4160281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en-US" sz="2000" kern="1200" dirty="0">
                <a:latin typeface="+mj-lt"/>
                <a:ea typeface="+mj-ea"/>
                <a:cs typeface="+mj-cs"/>
              </a:rPr>
              <a:t>Sortie de voiture</a:t>
            </a:r>
          </a:p>
        </p:txBody>
      </p:sp>
      <p:sp>
        <p:nvSpPr>
          <p:cNvPr id="3" name="ZoneTexte 2">
            <a:extLst>
              <a:ext uri="{FF2B5EF4-FFF2-40B4-BE49-F238E27FC236}">
                <a16:creationId xmlns:a16="http://schemas.microsoft.com/office/drawing/2014/main" id="{FC6A9041-270C-B7FA-6888-D719C7B624B9}"/>
              </a:ext>
            </a:extLst>
          </p:cNvPr>
          <p:cNvSpPr txBox="1"/>
          <p:nvPr/>
        </p:nvSpPr>
        <p:spPr>
          <a:xfrm>
            <a:off x="3729298" y="2136422"/>
            <a:ext cx="6097314" cy="4247317"/>
          </a:xfrm>
          <a:prstGeom prst="rect">
            <a:avLst/>
          </a:prstGeom>
          <a:noFill/>
        </p:spPr>
        <p:txBody>
          <a:bodyPr wrap="square">
            <a:spAutoFit/>
          </a:bodyPr>
          <a:lstStyle/>
          <a:p>
            <a:r>
              <a:rPr lang="fr-FR" u="sng" dirty="0"/>
              <a:t>Exercice :</a:t>
            </a:r>
          </a:p>
          <a:p>
            <a:pPr marL="342900" indent="-342900">
              <a:buAutoNum type="arabicPeriod"/>
            </a:pPr>
            <a:r>
              <a:rPr lang="fr-FR" dirty="0"/>
              <a:t>Lorsque le chien est calme, lui donner l’ordre « Attend»</a:t>
            </a:r>
          </a:p>
          <a:p>
            <a:pPr marL="342900" indent="-342900">
              <a:buAutoNum type="arabicPeriod"/>
            </a:pPr>
            <a:r>
              <a:rPr lang="fr-FR" dirty="0"/>
              <a:t>Ouvrir le hayon</a:t>
            </a:r>
          </a:p>
          <a:p>
            <a:pPr marL="342900" indent="-342900">
              <a:buAutoNum type="arabicPeriod"/>
            </a:pPr>
            <a:r>
              <a:rPr lang="fr-FR" dirty="0"/>
              <a:t>Crocher la laisse</a:t>
            </a:r>
          </a:p>
          <a:p>
            <a:pPr marL="342900" indent="-342900">
              <a:buFontTx/>
              <a:buAutoNum type="arabicPeriod"/>
            </a:pPr>
            <a:r>
              <a:rPr lang="fr-FR" sz="1800" dirty="0"/>
              <a:t>Capter le regard de son chien</a:t>
            </a:r>
          </a:p>
          <a:p>
            <a:pPr marL="342900" indent="-342900">
              <a:buFontTx/>
              <a:buAutoNum type="arabicPeriod"/>
            </a:pPr>
            <a:r>
              <a:rPr lang="fr-FR" dirty="0"/>
              <a:t>Si besoin confirmer (rappeler) l’ordre « Attend»</a:t>
            </a:r>
          </a:p>
          <a:p>
            <a:pPr marL="342900" indent="-342900">
              <a:buFontTx/>
              <a:buAutoNum type="arabicPeriod"/>
            </a:pPr>
            <a:r>
              <a:rPr lang="fr-FR" dirty="0"/>
              <a:t>Vous assurer qu’il n’y a pas de danger</a:t>
            </a:r>
          </a:p>
          <a:p>
            <a:pPr marL="342900" indent="-342900">
              <a:buFontTx/>
              <a:buAutoNum type="arabicPeriod"/>
            </a:pPr>
            <a:r>
              <a:rPr lang="fr-FR" dirty="0"/>
              <a:t>Lui donner l’ordre « Descend»</a:t>
            </a:r>
          </a:p>
          <a:p>
            <a:pPr marL="342900" indent="-342900">
              <a:buFontTx/>
              <a:buAutoNum type="arabicPeriod"/>
            </a:pPr>
            <a:r>
              <a:rPr lang="fr-FR" dirty="0"/>
              <a:t>Avant qu’il ait touché le sol, lui donner l’ordre « Attend».</a:t>
            </a:r>
          </a:p>
          <a:p>
            <a:pPr marL="342900" indent="-342900">
              <a:buFontTx/>
              <a:buAutoNum type="arabicPeriod"/>
            </a:pPr>
            <a:r>
              <a:rPr lang="fr-FR" sz="1800" dirty="0"/>
              <a:t>Capter le regard de son chien</a:t>
            </a:r>
          </a:p>
          <a:p>
            <a:pPr marL="342900" indent="-342900">
              <a:buFontTx/>
              <a:buAutoNum type="arabicPeriod"/>
            </a:pPr>
            <a:r>
              <a:rPr lang="fr-FR" dirty="0"/>
              <a:t>Fermer le hayon</a:t>
            </a:r>
          </a:p>
          <a:p>
            <a:pPr marL="342900" indent="-342900">
              <a:buFontTx/>
              <a:buAutoNum type="arabicPeriod"/>
            </a:pPr>
            <a:r>
              <a:rPr lang="fr-FR" dirty="0"/>
              <a:t>Récompenser avec une phase de jeu</a:t>
            </a:r>
          </a:p>
          <a:p>
            <a:pPr marL="342900" indent="-342900">
              <a:buAutoNum type="arabicPeriod"/>
            </a:pPr>
            <a:endParaRPr lang="fr-FR" dirty="0"/>
          </a:p>
          <a:p>
            <a:r>
              <a:rPr lang="fr-FR" u="sng" dirty="0"/>
              <a:t>Recommandé pour sa sécurité:</a:t>
            </a:r>
          </a:p>
          <a:p>
            <a:r>
              <a:rPr lang="fr-FR" dirty="0"/>
              <a:t>Ne jamais laisser sortir le chien sans votre ordre</a:t>
            </a:r>
          </a:p>
        </p:txBody>
      </p:sp>
      <p:pic>
        <p:nvPicPr>
          <p:cNvPr id="4" name="Image 3">
            <a:extLst>
              <a:ext uri="{FF2B5EF4-FFF2-40B4-BE49-F238E27FC236}">
                <a16:creationId xmlns:a16="http://schemas.microsoft.com/office/drawing/2014/main" id="{63FECAF8-AA42-B83E-45FB-6BC8652A71DC}"/>
              </a:ext>
            </a:extLst>
          </p:cNvPr>
          <p:cNvPicPr>
            <a:picLocks noChangeAspect="1"/>
          </p:cNvPicPr>
          <p:nvPr/>
        </p:nvPicPr>
        <p:blipFill>
          <a:blip r:embed="rId2"/>
          <a:stretch>
            <a:fillRect/>
          </a:stretch>
        </p:blipFill>
        <p:spPr>
          <a:xfrm rot="19509062">
            <a:off x="2276974" y="339667"/>
            <a:ext cx="2230919" cy="1395030"/>
          </a:xfrm>
          <a:prstGeom prst="rect">
            <a:avLst/>
          </a:prstGeom>
        </p:spPr>
      </p:pic>
      <p:sp>
        <p:nvSpPr>
          <p:cNvPr id="5" name="ZoneTexte 4">
            <a:extLst>
              <a:ext uri="{FF2B5EF4-FFF2-40B4-BE49-F238E27FC236}">
                <a16:creationId xmlns:a16="http://schemas.microsoft.com/office/drawing/2014/main" id="{6128DE86-F527-6794-60A9-690E9B79CA21}"/>
              </a:ext>
            </a:extLst>
          </p:cNvPr>
          <p:cNvSpPr txBox="1"/>
          <p:nvPr/>
        </p:nvSpPr>
        <p:spPr>
          <a:xfrm>
            <a:off x="3736210" y="982002"/>
            <a:ext cx="6097314" cy="923330"/>
          </a:xfrm>
          <a:prstGeom prst="rect">
            <a:avLst/>
          </a:prstGeom>
          <a:noFill/>
        </p:spPr>
        <p:txBody>
          <a:bodyPr wrap="square">
            <a:spAutoFit/>
          </a:bodyPr>
          <a:lstStyle/>
          <a:p>
            <a:r>
              <a:rPr lang="fr-FR" dirty="0"/>
              <a:t>Avant de démarrer l’exercice, contrôler que vous avez sur vous, tout le matériel d’entrainement, vos clés de voiture et que vous êtes bien coiffée. Après c’est trop tard.</a:t>
            </a:r>
          </a:p>
        </p:txBody>
      </p:sp>
      <p:pic>
        <p:nvPicPr>
          <p:cNvPr id="7" name="Image 6">
            <a:extLst>
              <a:ext uri="{FF2B5EF4-FFF2-40B4-BE49-F238E27FC236}">
                <a16:creationId xmlns:a16="http://schemas.microsoft.com/office/drawing/2014/main" id="{0805AB47-A61E-FF5D-C817-7DCC0AFCBCEA}"/>
              </a:ext>
            </a:extLst>
          </p:cNvPr>
          <p:cNvPicPr>
            <a:picLocks noChangeAspect="1"/>
          </p:cNvPicPr>
          <p:nvPr/>
        </p:nvPicPr>
        <p:blipFill>
          <a:blip r:embed="rId3"/>
          <a:stretch>
            <a:fillRect/>
          </a:stretch>
        </p:blipFill>
        <p:spPr>
          <a:xfrm>
            <a:off x="9483790" y="2574319"/>
            <a:ext cx="2377387" cy="1709361"/>
          </a:xfrm>
          <a:prstGeom prst="rect">
            <a:avLst/>
          </a:prstGeom>
        </p:spPr>
      </p:pic>
    </p:spTree>
    <p:extLst>
      <p:ext uri="{BB962C8B-B14F-4D97-AF65-F5344CB8AC3E}">
        <p14:creationId xmlns:p14="http://schemas.microsoft.com/office/powerpoint/2010/main" val="3792840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Donner</a:t>
            </a:r>
            <a:br>
              <a:rPr lang="fr-FR" sz="2000" dirty="0"/>
            </a:br>
            <a:r>
              <a:rPr lang="fr-FR" sz="2000" dirty="0"/>
              <a:t> la gamelle</a:t>
            </a:r>
            <a:endParaRPr lang="en-US" sz="2000" kern="1200" dirty="0">
              <a:solidFill>
                <a:srgbClr val="0070C0"/>
              </a:solidFill>
              <a:latin typeface="+mj-lt"/>
              <a:ea typeface="+mj-ea"/>
              <a:cs typeface="+mj-cs"/>
            </a:endParaRPr>
          </a:p>
        </p:txBody>
      </p:sp>
      <p:sp>
        <p:nvSpPr>
          <p:cNvPr id="3" name="ZoneTexte 2">
            <a:extLst>
              <a:ext uri="{FF2B5EF4-FFF2-40B4-BE49-F238E27FC236}">
                <a16:creationId xmlns:a16="http://schemas.microsoft.com/office/drawing/2014/main" id="{D7843B03-06F5-0F21-8095-949B5790D1F2}"/>
              </a:ext>
            </a:extLst>
          </p:cNvPr>
          <p:cNvSpPr txBox="1"/>
          <p:nvPr/>
        </p:nvSpPr>
        <p:spPr>
          <a:xfrm>
            <a:off x="3735468" y="1166842"/>
            <a:ext cx="6097314" cy="4801314"/>
          </a:xfrm>
          <a:prstGeom prst="rect">
            <a:avLst/>
          </a:prstGeom>
          <a:noFill/>
        </p:spPr>
        <p:txBody>
          <a:bodyPr wrap="square">
            <a:spAutoFit/>
          </a:bodyPr>
          <a:lstStyle/>
          <a:p>
            <a:r>
              <a:rPr lang="fr-FR" u="sng" dirty="0"/>
              <a:t>Exercice :</a:t>
            </a:r>
          </a:p>
          <a:p>
            <a:pPr marL="342900" indent="-342900">
              <a:buAutoNum type="arabicPeriod"/>
            </a:pPr>
            <a:r>
              <a:rPr lang="fr-FR" sz="1800" dirty="0"/>
              <a:t>Capter le regard de son chien</a:t>
            </a:r>
            <a:endParaRPr lang="fr-FR" dirty="0"/>
          </a:p>
          <a:p>
            <a:pPr marL="342900" indent="-342900">
              <a:buAutoNum type="arabicPeriod"/>
            </a:pPr>
            <a:r>
              <a:rPr lang="fr-FR" dirty="0"/>
              <a:t>Lui donner l’ordre « Attend»</a:t>
            </a:r>
          </a:p>
          <a:p>
            <a:pPr marL="342900" indent="-342900">
              <a:buAutoNum type="arabicPeriod"/>
            </a:pPr>
            <a:r>
              <a:rPr lang="fr-FR" dirty="0"/>
              <a:t>Mettre la gamelle au sol</a:t>
            </a:r>
          </a:p>
          <a:p>
            <a:pPr marL="342900" indent="-342900">
              <a:buFontTx/>
              <a:buAutoNum type="arabicPeriod"/>
            </a:pPr>
            <a:r>
              <a:rPr lang="fr-FR" dirty="0"/>
              <a:t>Confirmer l’ordre « Attend + Pas toucher»</a:t>
            </a:r>
          </a:p>
          <a:p>
            <a:pPr marL="342900" indent="-342900">
              <a:buFontTx/>
              <a:buAutoNum type="arabicPeriod"/>
            </a:pPr>
            <a:r>
              <a:rPr lang="fr-FR" sz="1800" dirty="0"/>
              <a:t>Capter le regard de son chien</a:t>
            </a:r>
          </a:p>
          <a:p>
            <a:pPr marL="342900" indent="-342900">
              <a:buFontTx/>
              <a:buAutoNum type="arabicPeriod"/>
            </a:pPr>
            <a:r>
              <a:rPr lang="fr-FR" dirty="0"/>
              <a:t>Lui donner l’ordre « Manger» ou « Miam » ou « autre » selon votre choix mais toujours le même.</a:t>
            </a:r>
          </a:p>
          <a:p>
            <a:pPr marL="342900" indent="-342900">
              <a:buAutoNum type="arabicPeriod"/>
            </a:pPr>
            <a:endParaRPr lang="fr-FR" dirty="0"/>
          </a:p>
          <a:p>
            <a:r>
              <a:rPr lang="fr-FR" u="sng" dirty="0"/>
              <a:t>Recommandé:</a:t>
            </a:r>
          </a:p>
          <a:p>
            <a:r>
              <a:rPr lang="fr-FR" dirty="0"/>
              <a:t>Il est important que le chien garde la position d’attente jusqu’à l’ordre « </a:t>
            </a:r>
            <a:r>
              <a:rPr lang="fr-FR" dirty="0" err="1"/>
              <a:t>xxxxxx</a:t>
            </a:r>
            <a:r>
              <a:rPr lang="fr-FR" dirty="0"/>
              <a:t> ».</a:t>
            </a:r>
          </a:p>
          <a:p>
            <a:r>
              <a:rPr lang="fr-FR" dirty="0"/>
              <a:t>Si le chien montre de l’impatience, relever la gamelle et la positionner au-dessus de sa tête, attendre que le chien par lui-même se calme, puis poursuivre dès le point 4.</a:t>
            </a:r>
          </a:p>
          <a:p>
            <a:endParaRPr lang="fr-FR" dirty="0"/>
          </a:p>
          <a:p>
            <a:endParaRPr lang="fr-FR" dirty="0"/>
          </a:p>
        </p:txBody>
      </p:sp>
    </p:spTree>
    <p:extLst>
      <p:ext uri="{BB962C8B-B14F-4D97-AF65-F5344CB8AC3E}">
        <p14:creationId xmlns:p14="http://schemas.microsoft.com/office/powerpoint/2010/main" val="3822854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Inhibition à la morsure</a:t>
            </a:r>
            <a:endParaRPr lang="en-US" sz="2000" kern="1200" dirty="0">
              <a:latin typeface="+mj-lt"/>
              <a:ea typeface="+mj-ea"/>
              <a:cs typeface="+mj-cs"/>
            </a:endParaRPr>
          </a:p>
        </p:txBody>
      </p:sp>
      <p:pic>
        <p:nvPicPr>
          <p:cNvPr id="4" name="Image 3">
            <a:extLst>
              <a:ext uri="{FF2B5EF4-FFF2-40B4-BE49-F238E27FC236}">
                <a16:creationId xmlns:a16="http://schemas.microsoft.com/office/drawing/2014/main" id="{F2163D78-72BF-6C1B-8A2C-B272039FA98E}"/>
              </a:ext>
            </a:extLst>
          </p:cNvPr>
          <p:cNvPicPr>
            <a:picLocks noChangeAspect="1"/>
          </p:cNvPicPr>
          <p:nvPr/>
        </p:nvPicPr>
        <p:blipFill>
          <a:blip r:embed="rId2"/>
          <a:stretch>
            <a:fillRect/>
          </a:stretch>
        </p:blipFill>
        <p:spPr>
          <a:xfrm rot="6290931">
            <a:off x="3546670" y="4752892"/>
            <a:ext cx="971686" cy="1219370"/>
          </a:xfrm>
          <a:prstGeom prst="rect">
            <a:avLst/>
          </a:prstGeom>
        </p:spPr>
      </p:pic>
      <p:pic>
        <p:nvPicPr>
          <p:cNvPr id="6" name="Image 5">
            <a:extLst>
              <a:ext uri="{FF2B5EF4-FFF2-40B4-BE49-F238E27FC236}">
                <a16:creationId xmlns:a16="http://schemas.microsoft.com/office/drawing/2014/main" id="{F744DFED-BB12-FDFD-056F-771421CCA01C}"/>
              </a:ext>
            </a:extLst>
          </p:cNvPr>
          <p:cNvPicPr>
            <a:picLocks noChangeAspect="1"/>
          </p:cNvPicPr>
          <p:nvPr/>
        </p:nvPicPr>
        <p:blipFill>
          <a:blip r:embed="rId3"/>
          <a:stretch>
            <a:fillRect/>
          </a:stretch>
        </p:blipFill>
        <p:spPr>
          <a:xfrm rot="7490619">
            <a:off x="8241361" y="4785177"/>
            <a:ext cx="1238423" cy="1505160"/>
          </a:xfrm>
          <a:prstGeom prst="rect">
            <a:avLst/>
          </a:prstGeom>
        </p:spPr>
      </p:pic>
      <p:sp>
        <p:nvSpPr>
          <p:cNvPr id="7" name="ZoneTexte 6">
            <a:extLst>
              <a:ext uri="{FF2B5EF4-FFF2-40B4-BE49-F238E27FC236}">
                <a16:creationId xmlns:a16="http://schemas.microsoft.com/office/drawing/2014/main" id="{E69F41DC-D4AF-877A-1860-8057FFBDB88C}"/>
              </a:ext>
            </a:extLst>
          </p:cNvPr>
          <p:cNvSpPr txBox="1"/>
          <p:nvPr/>
        </p:nvSpPr>
        <p:spPr>
          <a:xfrm>
            <a:off x="4209864" y="878304"/>
            <a:ext cx="6097314" cy="3970318"/>
          </a:xfrm>
          <a:prstGeom prst="rect">
            <a:avLst/>
          </a:prstGeom>
          <a:noFill/>
        </p:spPr>
        <p:txBody>
          <a:bodyPr wrap="square">
            <a:spAutoFit/>
          </a:bodyPr>
          <a:lstStyle/>
          <a:p>
            <a:r>
              <a:rPr lang="fr-FR" u="sng" dirty="0"/>
              <a:t>Exercice qui permet « L’autocontrôle » du chiot:</a:t>
            </a:r>
          </a:p>
          <a:p>
            <a:endParaRPr lang="fr-FR" u="sng" dirty="0"/>
          </a:p>
          <a:p>
            <a:pPr marL="342900" indent="-342900">
              <a:buAutoNum type="arabicPeriod"/>
            </a:pPr>
            <a:r>
              <a:rPr lang="fr-FR" sz="1800" dirty="0"/>
              <a:t>Mettre une friandise dans votre main</a:t>
            </a:r>
          </a:p>
          <a:p>
            <a:pPr marL="342900" indent="-342900">
              <a:buAutoNum type="arabicPeriod"/>
            </a:pPr>
            <a:r>
              <a:rPr lang="fr-FR" sz="1800" dirty="0"/>
              <a:t>Vous mettre au sol, face au chiot</a:t>
            </a:r>
          </a:p>
          <a:p>
            <a:pPr marL="342900" indent="-342900">
              <a:buAutoNum type="arabicPeriod"/>
            </a:pPr>
            <a:r>
              <a:rPr lang="fr-FR" dirty="0"/>
              <a:t>Lui présenter votre main fermée</a:t>
            </a:r>
          </a:p>
          <a:p>
            <a:pPr marL="342900" indent="-342900">
              <a:buAutoNum type="arabicPeriod"/>
            </a:pPr>
            <a:r>
              <a:rPr lang="fr-FR" sz="1800" dirty="0"/>
              <a:t>Attendre que le chien cesse de mordiller</a:t>
            </a:r>
            <a:r>
              <a:rPr lang="fr-FR" dirty="0"/>
              <a:t> et/ou</a:t>
            </a:r>
            <a:r>
              <a:rPr lang="fr-FR" sz="1800" dirty="0"/>
              <a:t> gratter</a:t>
            </a:r>
          </a:p>
          <a:p>
            <a:pPr marL="342900" indent="-342900">
              <a:buAutoNum type="arabicPeriod"/>
            </a:pPr>
            <a:r>
              <a:rPr lang="fr-FR" dirty="0"/>
              <a:t>Dès qu’il regarde votre main sans la toucher, ouvrir la main</a:t>
            </a:r>
          </a:p>
          <a:p>
            <a:pPr marL="342900" indent="-342900">
              <a:buAutoNum type="arabicPeriod"/>
            </a:pPr>
            <a:r>
              <a:rPr lang="fr-FR" dirty="0"/>
              <a:t>Lui donner l’ordre « Manger » et le laisser prendre la friandise</a:t>
            </a:r>
          </a:p>
          <a:p>
            <a:pPr marL="342900" indent="-342900">
              <a:buAutoNum type="arabicPeriod"/>
            </a:pPr>
            <a:endParaRPr lang="fr-FR" dirty="0"/>
          </a:p>
          <a:p>
            <a:r>
              <a:rPr lang="fr-FR" u="sng" dirty="0"/>
              <a:t>Fréquence:</a:t>
            </a:r>
          </a:p>
          <a:p>
            <a:r>
              <a:rPr lang="fr-FR" dirty="0"/>
              <a:t>Réaliser cet exercice à différents moments, dans différentes situations avec ou sans stimuli.</a:t>
            </a:r>
            <a:endParaRPr lang="fr-FR" dirty="0">
              <a:solidFill>
                <a:srgbClr val="FF0000"/>
              </a:solidFill>
              <a:highlight>
                <a:srgbClr val="FFFF00"/>
              </a:highlight>
            </a:endParaRPr>
          </a:p>
          <a:p>
            <a:endParaRPr lang="fr-FR" dirty="0"/>
          </a:p>
        </p:txBody>
      </p:sp>
      <p:pic>
        <p:nvPicPr>
          <p:cNvPr id="10" name="Image 9">
            <a:extLst>
              <a:ext uri="{FF2B5EF4-FFF2-40B4-BE49-F238E27FC236}">
                <a16:creationId xmlns:a16="http://schemas.microsoft.com/office/drawing/2014/main" id="{3EB42A98-AF33-60B7-9889-929CA545E359}"/>
              </a:ext>
            </a:extLst>
          </p:cNvPr>
          <p:cNvPicPr>
            <a:picLocks noChangeAspect="1"/>
          </p:cNvPicPr>
          <p:nvPr/>
        </p:nvPicPr>
        <p:blipFill>
          <a:blip r:embed="rId4"/>
          <a:stretch>
            <a:fillRect/>
          </a:stretch>
        </p:blipFill>
        <p:spPr>
          <a:xfrm>
            <a:off x="4820098" y="4887044"/>
            <a:ext cx="914528" cy="933580"/>
          </a:xfrm>
          <a:prstGeom prst="rect">
            <a:avLst/>
          </a:prstGeom>
        </p:spPr>
      </p:pic>
      <p:pic>
        <p:nvPicPr>
          <p:cNvPr id="12" name="Image 11">
            <a:extLst>
              <a:ext uri="{FF2B5EF4-FFF2-40B4-BE49-F238E27FC236}">
                <a16:creationId xmlns:a16="http://schemas.microsoft.com/office/drawing/2014/main" id="{516168C2-D652-8624-BE52-860123EA3970}"/>
              </a:ext>
            </a:extLst>
          </p:cNvPr>
          <p:cNvPicPr>
            <a:picLocks noChangeAspect="1"/>
          </p:cNvPicPr>
          <p:nvPr/>
        </p:nvPicPr>
        <p:blipFill>
          <a:blip r:embed="rId5"/>
          <a:stretch>
            <a:fillRect/>
          </a:stretch>
        </p:blipFill>
        <p:spPr>
          <a:xfrm flipH="1">
            <a:off x="8959125" y="5233733"/>
            <a:ext cx="161148" cy="257687"/>
          </a:xfrm>
          <a:prstGeom prst="rect">
            <a:avLst/>
          </a:prstGeom>
          <a:ln w="38100">
            <a:solidFill>
              <a:srgbClr val="FF0000"/>
            </a:solidFill>
          </a:ln>
        </p:spPr>
      </p:pic>
      <p:pic>
        <p:nvPicPr>
          <p:cNvPr id="13" name="Image 12">
            <a:extLst>
              <a:ext uri="{FF2B5EF4-FFF2-40B4-BE49-F238E27FC236}">
                <a16:creationId xmlns:a16="http://schemas.microsoft.com/office/drawing/2014/main" id="{FDC455A2-BAEE-6F16-5388-B191162DA5E3}"/>
              </a:ext>
            </a:extLst>
          </p:cNvPr>
          <p:cNvPicPr>
            <a:picLocks noChangeAspect="1"/>
          </p:cNvPicPr>
          <p:nvPr/>
        </p:nvPicPr>
        <p:blipFill>
          <a:blip r:embed="rId6"/>
          <a:stretch>
            <a:fillRect/>
          </a:stretch>
        </p:blipFill>
        <p:spPr>
          <a:xfrm>
            <a:off x="7128317" y="4991050"/>
            <a:ext cx="866896" cy="743054"/>
          </a:xfrm>
          <a:prstGeom prst="rect">
            <a:avLst/>
          </a:prstGeom>
        </p:spPr>
      </p:pic>
      <p:pic>
        <p:nvPicPr>
          <p:cNvPr id="3" name="Image 2">
            <a:extLst>
              <a:ext uri="{FF2B5EF4-FFF2-40B4-BE49-F238E27FC236}">
                <a16:creationId xmlns:a16="http://schemas.microsoft.com/office/drawing/2014/main" id="{91A661D9-D34E-183A-1873-86C6D4A30648}"/>
              </a:ext>
            </a:extLst>
          </p:cNvPr>
          <p:cNvPicPr>
            <a:picLocks noChangeAspect="1"/>
          </p:cNvPicPr>
          <p:nvPr/>
        </p:nvPicPr>
        <p:blipFill>
          <a:blip r:embed="rId7"/>
          <a:stretch>
            <a:fillRect/>
          </a:stretch>
        </p:blipFill>
        <p:spPr>
          <a:xfrm flipH="1">
            <a:off x="5734626" y="4568899"/>
            <a:ext cx="1251725" cy="1251725"/>
          </a:xfrm>
          <a:prstGeom prst="rect">
            <a:avLst/>
          </a:prstGeom>
        </p:spPr>
      </p:pic>
    </p:spTree>
    <p:extLst>
      <p:ext uri="{BB962C8B-B14F-4D97-AF65-F5344CB8AC3E}">
        <p14:creationId xmlns:p14="http://schemas.microsoft.com/office/powerpoint/2010/main" val="2179395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en-US" sz="2000" kern="1200" dirty="0">
                <a:latin typeface="+mj-lt"/>
                <a:ea typeface="+mj-ea"/>
                <a:cs typeface="+mj-cs"/>
              </a:rPr>
              <a:t>Passage</a:t>
            </a:r>
            <a:br>
              <a:rPr lang="en-US" sz="2000" kern="1200" dirty="0">
                <a:latin typeface="+mj-lt"/>
                <a:ea typeface="+mj-ea"/>
                <a:cs typeface="+mj-cs"/>
              </a:rPr>
            </a:br>
            <a:r>
              <a:rPr lang="en-US" sz="2000" kern="1200" dirty="0">
                <a:latin typeface="+mj-lt"/>
                <a:ea typeface="+mj-ea"/>
                <a:cs typeface="+mj-cs"/>
              </a:rPr>
              <a:t> </a:t>
            </a:r>
            <a:r>
              <a:rPr lang="en-US" sz="2000" kern="1200" dirty="0" err="1">
                <a:latin typeface="+mj-lt"/>
                <a:ea typeface="+mj-ea"/>
                <a:cs typeface="+mj-cs"/>
              </a:rPr>
              <a:t>d’une</a:t>
            </a:r>
            <a:r>
              <a:rPr lang="en-US" sz="2000" kern="1200" dirty="0">
                <a:latin typeface="+mj-lt"/>
                <a:ea typeface="+mj-ea"/>
                <a:cs typeface="+mj-cs"/>
              </a:rPr>
              <a:t> </a:t>
            </a:r>
            <a:r>
              <a:rPr lang="en-US" sz="2000" kern="1200" dirty="0" err="1">
                <a:latin typeface="+mj-lt"/>
                <a:ea typeface="+mj-ea"/>
                <a:cs typeface="+mj-cs"/>
              </a:rPr>
              <a:t>porte</a:t>
            </a:r>
            <a:endParaRPr lang="en-US" sz="2000" kern="1200" dirty="0">
              <a:latin typeface="+mj-lt"/>
              <a:ea typeface="+mj-ea"/>
              <a:cs typeface="+mj-cs"/>
            </a:endParaRPr>
          </a:p>
        </p:txBody>
      </p:sp>
      <p:sp>
        <p:nvSpPr>
          <p:cNvPr id="3" name="ZoneTexte 2">
            <a:extLst>
              <a:ext uri="{FF2B5EF4-FFF2-40B4-BE49-F238E27FC236}">
                <a16:creationId xmlns:a16="http://schemas.microsoft.com/office/drawing/2014/main" id="{83ADFE03-B905-8100-951D-4E4AAA511E2D}"/>
              </a:ext>
            </a:extLst>
          </p:cNvPr>
          <p:cNvSpPr txBox="1"/>
          <p:nvPr/>
        </p:nvSpPr>
        <p:spPr>
          <a:xfrm>
            <a:off x="3916771" y="1560980"/>
            <a:ext cx="6097314" cy="4524315"/>
          </a:xfrm>
          <a:prstGeom prst="rect">
            <a:avLst/>
          </a:prstGeom>
          <a:noFill/>
        </p:spPr>
        <p:txBody>
          <a:bodyPr wrap="square">
            <a:spAutoFit/>
          </a:bodyPr>
          <a:lstStyle/>
          <a:p>
            <a:r>
              <a:rPr lang="fr-FR" u="sng" dirty="0"/>
              <a:t>Exercice :</a:t>
            </a:r>
          </a:p>
          <a:p>
            <a:pPr marL="342900" indent="-342900">
              <a:buFontTx/>
              <a:buAutoNum type="arabicPeriod"/>
            </a:pPr>
            <a:r>
              <a:rPr lang="fr-FR" sz="1800" dirty="0"/>
              <a:t>Capter le regard de son chiot</a:t>
            </a:r>
            <a:endParaRPr lang="fr-FR" dirty="0"/>
          </a:p>
          <a:p>
            <a:pPr marL="342900" indent="-342900">
              <a:buFontTx/>
              <a:buAutoNum type="arabicPeriod"/>
            </a:pPr>
            <a:r>
              <a:rPr lang="fr-FR" dirty="0"/>
              <a:t>Lui donner l’ordre « Attend»</a:t>
            </a:r>
          </a:p>
          <a:p>
            <a:pPr marL="342900" indent="-342900">
              <a:buAutoNum type="arabicPeriod"/>
            </a:pPr>
            <a:r>
              <a:rPr lang="fr-FR" dirty="0"/>
              <a:t>Ouvrir la porte</a:t>
            </a:r>
          </a:p>
          <a:p>
            <a:pPr marL="342900" indent="-342900">
              <a:buFontTx/>
              <a:buAutoNum type="arabicPeriod"/>
            </a:pPr>
            <a:r>
              <a:rPr lang="fr-FR" dirty="0"/>
              <a:t>Confirmer l’ordre « Attend»</a:t>
            </a:r>
          </a:p>
          <a:p>
            <a:pPr marL="342900" indent="-342900">
              <a:buFontTx/>
              <a:buAutoNum type="arabicPeriod"/>
            </a:pPr>
            <a:r>
              <a:rPr lang="fr-FR" sz="1800" dirty="0"/>
              <a:t>Capter le regard de son chiot</a:t>
            </a:r>
          </a:p>
          <a:p>
            <a:pPr marL="342900" indent="-342900">
              <a:buFontTx/>
              <a:buAutoNum type="arabicPeriod"/>
            </a:pPr>
            <a:r>
              <a:rPr lang="fr-FR" dirty="0"/>
              <a:t>Passer la porte avant votre chiot</a:t>
            </a:r>
          </a:p>
          <a:p>
            <a:pPr marL="342900" indent="-342900">
              <a:buFontTx/>
              <a:buAutoNum type="arabicPeriod"/>
            </a:pPr>
            <a:r>
              <a:rPr lang="fr-FR" dirty="0"/>
              <a:t>Lui donner l’ordre « Au pied » ou « vient » ou « autre » selon votre choix mais toujours le même.</a:t>
            </a:r>
          </a:p>
          <a:p>
            <a:pPr marL="342900" indent="-342900">
              <a:buFontTx/>
              <a:buAutoNum type="arabicPeriod"/>
            </a:pPr>
            <a:endParaRPr lang="fr-FR" dirty="0"/>
          </a:p>
          <a:p>
            <a:r>
              <a:rPr lang="fr-FR" u="sng" dirty="0"/>
              <a:t>Recommandé:</a:t>
            </a:r>
          </a:p>
          <a:p>
            <a:r>
              <a:rPr lang="fr-FR" dirty="0"/>
              <a:t>Il est important que le chien garde la position « attend » jusqu’à l’ordre « </a:t>
            </a:r>
            <a:r>
              <a:rPr lang="fr-FR" dirty="0" err="1"/>
              <a:t>xxxxxx</a:t>
            </a:r>
            <a:r>
              <a:rPr lang="fr-FR" dirty="0"/>
              <a:t>».</a:t>
            </a:r>
          </a:p>
          <a:p>
            <a:r>
              <a:rPr lang="fr-FR" dirty="0"/>
              <a:t>Si le chien tente de sortir avant vous, bloquer sa sortie à l’aide de la main guide et/ou de la laisse, lancer une friandise à l’intérieur, puis recommencer l’exercice.</a:t>
            </a:r>
          </a:p>
        </p:txBody>
      </p:sp>
      <p:sp>
        <p:nvSpPr>
          <p:cNvPr id="4" name="ZoneTexte 3">
            <a:extLst>
              <a:ext uri="{FF2B5EF4-FFF2-40B4-BE49-F238E27FC236}">
                <a16:creationId xmlns:a16="http://schemas.microsoft.com/office/drawing/2014/main" id="{D06B7E65-BF86-96D9-97C4-04118545D7C5}"/>
              </a:ext>
            </a:extLst>
          </p:cNvPr>
          <p:cNvSpPr txBox="1"/>
          <p:nvPr/>
        </p:nvSpPr>
        <p:spPr>
          <a:xfrm>
            <a:off x="3839878" y="572673"/>
            <a:ext cx="6097314" cy="646331"/>
          </a:xfrm>
          <a:prstGeom prst="rect">
            <a:avLst/>
          </a:prstGeom>
          <a:noFill/>
        </p:spPr>
        <p:txBody>
          <a:bodyPr wrap="square">
            <a:spAutoFit/>
          </a:bodyPr>
          <a:lstStyle/>
          <a:p>
            <a:r>
              <a:rPr lang="fr-FR" dirty="0"/>
              <a:t>Le but est de pouvoir sortir ou entrer de manière sécurisée à l’aide de votre main guide.</a:t>
            </a:r>
          </a:p>
        </p:txBody>
      </p:sp>
      <p:pic>
        <p:nvPicPr>
          <p:cNvPr id="6" name="Image 5">
            <a:extLst>
              <a:ext uri="{FF2B5EF4-FFF2-40B4-BE49-F238E27FC236}">
                <a16:creationId xmlns:a16="http://schemas.microsoft.com/office/drawing/2014/main" id="{F2F90594-B84A-BC99-F456-95AFA111364E}"/>
              </a:ext>
            </a:extLst>
          </p:cNvPr>
          <p:cNvPicPr>
            <a:picLocks noChangeAspect="1"/>
          </p:cNvPicPr>
          <p:nvPr/>
        </p:nvPicPr>
        <p:blipFill>
          <a:blip r:embed="rId2"/>
          <a:stretch>
            <a:fillRect/>
          </a:stretch>
        </p:blipFill>
        <p:spPr>
          <a:xfrm>
            <a:off x="2082714" y="22009"/>
            <a:ext cx="1757164" cy="1480943"/>
          </a:xfrm>
          <a:prstGeom prst="rect">
            <a:avLst/>
          </a:prstGeom>
        </p:spPr>
      </p:pic>
    </p:spTree>
    <p:extLst>
      <p:ext uri="{BB962C8B-B14F-4D97-AF65-F5344CB8AC3E}">
        <p14:creationId xmlns:p14="http://schemas.microsoft.com/office/powerpoint/2010/main" val="311686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en-US" sz="2000" kern="1200" dirty="0">
                <a:latin typeface="+mj-lt"/>
                <a:ea typeface="+mj-ea"/>
                <a:cs typeface="+mj-cs"/>
              </a:rPr>
              <a:t>Le </a:t>
            </a:r>
            <a:r>
              <a:rPr lang="en-US" sz="2000" kern="1200" dirty="0" err="1">
                <a:latin typeface="+mj-lt"/>
                <a:ea typeface="+mj-ea"/>
                <a:cs typeface="+mj-cs"/>
              </a:rPr>
              <a:t>langage</a:t>
            </a:r>
            <a:r>
              <a:rPr lang="en-US" sz="2000" kern="1200" dirty="0">
                <a:latin typeface="+mj-lt"/>
                <a:ea typeface="+mj-ea"/>
                <a:cs typeface="+mj-cs"/>
              </a:rPr>
              <a:t> Canin</a:t>
            </a:r>
          </a:p>
        </p:txBody>
      </p:sp>
      <p:pic>
        <p:nvPicPr>
          <p:cNvPr id="4" name="Image 3">
            <a:extLst>
              <a:ext uri="{FF2B5EF4-FFF2-40B4-BE49-F238E27FC236}">
                <a16:creationId xmlns:a16="http://schemas.microsoft.com/office/drawing/2014/main" id="{2F923614-3A50-56B8-C7D4-0BE629C543E5}"/>
              </a:ext>
            </a:extLst>
          </p:cNvPr>
          <p:cNvPicPr>
            <a:picLocks noChangeAspect="1"/>
          </p:cNvPicPr>
          <p:nvPr/>
        </p:nvPicPr>
        <p:blipFill>
          <a:blip r:embed="rId2"/>
          <a:stretch>
            <a:fillRect/>
          </a:stretch>
        </p:blipFill>
        <p:spPr>
          <a:xfrm>
            <a:off x="3938286" y="4284"/>
            <a:ext cx="4315427" cy="6849431"/>
          </a:xfrm>
          <a:prstGeom prst="rect">
            <a:avLst/>
          </a:prstGeom>
        </p:spPr>
      </p:pic>
    </p:spTree>
    <p:extLst>
      <p:ext uri="{BB962C8B-B14F-4D97-AF65-F5344CB8AC3E}">
        <p14:creationId xmlns:p14="http://schemas.microsoft.com/office/powerpoint/2010/main" val="202491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Besoins physiologiques et sentiment de sécurité</a:t>
            </a:r>
            <a:endParaRPr lang="en-US" sz="2000" kern="1200" dirty="0">
              <a:latin typeface="+mj-lt"/>
              <a:ea typeface="+mj-ea"/>
              <a:cs typeface="+mj-cs"/>
            </a:endParaRPr>
          </a:p>
        </p:txBody>
      </p:sp>
      <p:sp>
        <p:nvSpPr>
          <p:cNvPr id="4" name="ZoneTexte 3">
            <a:extLst>
              <a:ext uri="{FF2B5EF4-FFF2-40B4-BE49-F238E27FC236}">
                <a16:creationId xmlns:a16="http://schemas.microsoft.com/office/drawing/2014/main" id="{3E51CC0A-7372-A7E8-1D48-BC00D634BD6F}"/>
              </a:ext>
            </a:extLst>
          </p:cNvPr>
          <p:cNvSpPr txBox="1"/>
          <p:nvPr/>
        </p:nvSpPr>
        <p:spPr>
          <a:xfrm>
            <a:off x="3628832" y="363689"/>
            <a:ext cx="6097314" cy="6186309"/>
          </a:xfrm>
          <a:prstGeom prst="rect">
            <a:avLst/>
          </a:prstGeom>
          <a:noFill/>
        </p:spPr>
        <p:txBody>
          <a:bodyPr wrap="square">
            <a:spAutoFit/>
          </a:bodyPr>
          <a:lstStyle/>
          <a:p>
            <a:r>
              <a:rPr lang="fr-FR" sz="1800" dirty="0"/>
              <a:t>Les besoins physiologiques vitaux sont :</a:t>
            </a:r>
          </a:p>
          <a:p>
            <a:endParaRPr lang="fr-FR" sz="1800" dirty="0"/>
          </a:p>
          <a:p>
            <a:pPr marL="1254125" indent="-444500">
              <a:buFont typeface="Wingdings" panose="05000000000000000000" pitchFamily="2" charset="2"/>
              <a:buChar char="v"/>
            </a:pPr>
            <a:r>
              <a:rPr lang="fr-FR" dirty="0"/>
              <a:t>Boire</a:t>
            </a:r>
          </a:p>
          <a:p>
            <a:pPr marL="1254125" indent="-444500">
              <a:buFont typeface="Wingdings" panose="05000000000000000000" pitchFamily="2" charset="2"/>
              <a:buChar char="v"/>
            </a:pPr>
            <a:r>
              <a:rPr lang="fr-FR" dirty="0"/>
              <a:t>Manger</a:t>
            </a:r>
          </a:p>
          <a:p>
            <a:pPr marL="1254125" indent="-444500">
              <a:buFont typeface="Wingdings" panose="05000000000000000000" pitchFamily="2" charset="2"/>
              <a:buChar char="v"/>
            </a:pPr>
            <a:r>
              <a:rPr lang="fr-FR" dirty="0"/>
              <a:t>Dormir</a:t>
            </a:r>
          </a:p>
          <a:p>
            <a:pPr marL="1254125" indent="-444500">
              <a:buFont typeface="Wingdings" panose="05000000000000000000" pitchFamily="2" charset="2"/>
              <a:buChar char="v"/>
            </a:pPr>
            <a:r>
              <a:rPr lang="fr-FR" dirty="0"/>
              <a:t>Respirer</a:t>
            </a:r>
          </a:p>
          <a:p>
            <a:pPr marL="1254125" indent="-444500">
              <a:buFont typeface="Wingdings" panose="05000000000000000000" pitchFamily="2" charset="2"/>
              <a:buChar char="v"/>
            </a:pPr>
            <a:r>
              <a:rPr lang="fr-FR" dirty="0"/>
              <a:t>Eliminer</a:t>
            </a:r>
          </a:p>
          <a:p>
            <a:endParaRPr lang="fr-FR" dirty="0"/>
          </a:p>
          <a:p>
            <a:r>
              <a:rPr lang="fr-FR" sz="1800" dirty="0"/>
              <a:t>Pour son équilibre psychique, le chien a également besoin</a:t>
            </a:r>
          </a:p>
          <a:p>
            <a:endParaRPr lang="fr-FR" sz="1800" dirty="0"/>
          </a:p>
          <a:p>
            <a:pPr marL="285750" indent="-285750">
              <a:buFont typeface="Wingdings" panose="05000000000000000000" pitchFamily="2" charset="2"/>
              <a:buChar char="v"/>
            </a:pPr>
            <a:r>
              <a:rPr lang="fr-FR" dirty="0"/>
              <a:t>D’échanges sociaux, rencontre avec divers êtres vivants comme par exemple, de nombreux congénères de tous types, de nombreux humains de tous types, des vaches, des oiseaux, des chats, des taupes, etc.</a:t>
            </a:r>
          </a:p>
          <a:p>
            <a:endParaRPr lang="fr-FR" dirty="0"/>
          </a:p>
          <a:p>
            <a:pPr marL="285750" indent="-285750">
              <a:buFont typeface="Wingdings" panose="05000000000000000000" pitchFamily="2" charset="2"/>
              <a:buChar char="v"/>
            </a:pPr>
            <a:r>
              <a:rPr lang="fr-FR" dirty="0"/>
              <a:t>D’user de tous ses sens et surtout de son adorât, laisser votre chien renifler les odeurs et/ou faire de la recherche de nourriture, cela va l’apaiser. </a:t>
            </a:r>
          </a:p>
          <a:p>
            <a:pPr marL="285750" indent="-285750">
              <a:buFont typeface="Wingdings" panose="05000000000000000000" pitchFamily="2" charset="2"/>
              <a:buChar char="v"/>
            </a:pPr>
            <a:endParaRPr lang="fr-FR" dirty="0"/>
          </a:p>
          <a:p>
            <a:pPr marL="285750" indent="-285750">
              <a:buFont typeface="Wingdings" panose="05000000000000000000" pitchFamily="2" charset="2"/>
              <a:buChar char="v"/>
            </a:pPr>
            <a:r>
              <a:rPr lang="fr-FR" dirty="0"/>
              <a:t>De se dépenser physiquement, en promenade, dans des phases de jeu, etc. </a:t>
            </a:r>
          </a:p>
          <a:p>
            <a:endParaRPr lang="fr-FR" dirty="0"/>
          </a:p>
        </p:txBody>
      </p:sp>
    </p:spTree>
    <p:extLst>
      <p:ext uri="{BB962C8B-B14F-4D97-AF65-F5344CB8AC3E}">
        <p14:creationId xmlns:p14="http://schemas.microsoft.com/office/powerpoint/2010/main" val="2656856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en-US" sz="2000" kern="1200" dirty="0">
                <a:latin typeface="+mj-lt"/>
                <a:ea typeface="+mj-ea"/>
                <a:cs typeface="+mj-cs"/>
              </a:rPr>
              <a:t>Le </a:t>
            </a:r>
            <a:r>
              <a:rPr lang="en-US" sz="2000" kern="1200" dirty="0" err="1">
                <a:latin typeface="+mj-lt"/>
                <a:ea typeface="+mj-ea"/>
                <a:cs typeface="+mj-cs"/>
              </a:rPr>
              <a:t>langage</a:t>
            </a:r>
            <a:r>
              <a:rPr lang="en-US" sz="2000" kern="1200" dirty="0">
                <a:latin typeface="+mj-lt"/>
                <a:ea typeface="+mj-ea"/>
                <a:cs typeface="+mj-cs"/>
              </a:rPr>
              <a:t> Canin</a:t>
            </a:r>
          </a:p>
        </p:txBody>
      </p:sp>
      <p:pic>
        <p:nvPicPr>
          <p:cNvPr id="6" name="Image 5">
            <a:extLst>
              <a:ext uri="{FF2B5EF4-FFF2-40B4-BE49-F238E27FC236}">
                <a16:creationId xmlns:a16="http://schemas.microsoft.com/office/drawing/2014/main" id="{A6CCEBEA-3DC1-AE8B-ABDE-DD1779EA1F93}"/>
              </a:ext>
            </a:extLst>
          </p:cNvPr>
          <p:cNvPicPr>
            <a:picLocks noChangeAspect="1"/>
          </p:cNvPicPr>
          <p:nvPr/>
        </p:nvPicPr>
        <p:blipFill>
          <a:blip r:embed="rId2"/>
          <a:stretch>
            <a:fillRect/>
          </a:stretch>
        </p:blipFill>
        <p:spPr>
          <a:xfrm>
            <a:off x="3563006" y="603031"/>
            <a:ext cx="7221921" cy="5651938"/>
          </a:xfrm>
          <a:prstGeom prst="rect">
            <a:avLst/>
          </a:prstGeom>
        </p:spPr>
      </p:pic>
    </p:spTree>
    <p:extLst>
      <p:ext uri="{BB962C8B-B14F-4D97-AF65-F5344CB8AC3E}">
        <p14:creationId xmlns:p14="http://schemas.microsoft.com/office/powerpoint/2010/main" val="2369373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en-US" sz="2000" kern="1200" dirty="0">
                <a:latin typeface="+mj-lt"/>
                <a:ea typeface="+mj-ea"/>
                <a:cs typeface="+mj-cs"/>
              </a:rPr>
              <a:t>Le </a:t>
            </a:r>
            <a:r>
              <a:rPr lang="en-US" sz="2000" kern="1200" dirty="0" err="1">
                <a:latin typeface="+mj-lt"/>
                <a:ea typeface="+mj-ea"/>
                <a:cs typeface="+mj-cs"/>
              </a:rPr>
              <a:t>langage</a:t>
            </a:r>
            <a:r>
              <a:rPr lang="en-US" sz="2000" kern="1200" dirty="0">
                <a:latin typeface="+mj-lt"/>
                <a:ea typeface="+mj-ea"/>
                <a:cs typeface="+mj-cs"/>
              </a:rPr>
              <a:t> Canin</a:t>
            </a:r>
          </a:p>
        </p:txBody>
      </p:sp>
      <p:pic>
        <p:nvPicPr>
          <p:cNvPr id="4" name="Image 3">
            <a:extLst>
              <a:ext uri="{FF2B5EF4-FFF2-40B4-BE49-F238E27FC236}">
                <a16:creationId xmlns:a16="http://schemas.microsoft.com/office/drawing/2014/main" id="{96A823D2-6AC1-DC6C-1739-71F9731CA586}"/>
              </a:ext>
            </a:extLst>
          </p:cNvPr>
          <p:cNvPicPr>
            <a:picLocks noChangeAspect="1"/>
          </p:cNvPicPr>
          <p:nvPr/>
        </p:nvPicPr>
        <p:blipFill>
          <a:blip r:embed="rId2"/>
          <a:stretch>
            <a:fillRect/>
          </a:stretch>
        </p:blipFill>
        <p:spPr>
          <a:xfrm>
            <a:off x="3876365" y="642548"/>
            <a:ext cx="4439270" cy="5572903"/>
          </a:xfrm>
          <a:prstGeom prst="rect">
            <a:avLst/>
          </a:prstGeom>
        </p:spPr>
      </p:pic>
    </p:spTree>
    <p:extLst>
      <p:ext uri="{BB962C8B-B14F-4D97-AF65-F5344CB8AC3E}">
        <p14:creationId xmlns:p14="http://schemas.microsoft.com/office/powerpoint/2010/main" val="3113449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en-US" sz="2000" kern="1200" dirty="0">
                <a:latin typeface="+mj-lt"/>
                <a:ea typeface="+mj-ea"/>
                <a:cs typeface="+mj-cs"/>
              </a:rPr>
              <a:t>Le </a:t>
            </a:r>
            <a:r>
              <a:rPr lang="en-US" sz="2000" kern="1200" dirty="0" err="1">
                <a:latin typeface="+mj-lt"/>
                <a:ea typeface="+mj-ea"/>
                <a:cs typeface="+mj-cs"/>
              </a:rPr>
              <a:t>langage</a:t>
            </a:r>
            <a:r>
              <a:rPr lang="en-US" sz="2000" kern="1200" dirty="0">
                <a:latin typeface="+mj-lt"/>
                <a:ea typeface="+mj-ea"/>
                <a:cs typeface="+mj-cs"/>
              </a:rPr>
              <a:t> Canin</a:t>
            </a:r>
            <a:endParaRPr lang="en-US" sz="2000" kern="1200" dirty="0">
              <a:solidFill>
                <a:srgbClr val="0070C0"/>
              </a:solidFill>
              <a:latin typeface="+mj-lt"/>
              <a:ea typeface="+mj-ea"/>
              <a:cs typeface="+mj-cs"/>
            </a:endParaRPr>
          </a:p>
        </p:txBody>
      </p:sp>
      <p:pic>
        <p:nvPicPr>
          <p:cNvPr id="7" name="Image 6">
            <a:extLst>
              <a:ext uri="{FF2B5EF4-FFF2-40B4-BE49-F238E27FC236}">
                <a16:creationId xmlns:a16="http://schemas.microsoft.com/office/drawing/2014/main" id="{4FFC2809-B48E-4CA3-CB3C-758EFCFE80C6}"/>
              </a:ext>
            </a:extLst>
          </p:cNvPr>
          <p:cNvPicPr>
            <a:picLocks noChangeAspect="1"/>
          </p:cNvPicPr>
          <p:nvPr/>
        </p:nvPicPr>
        <p:blipFill>
          <a:blip r:embed="rId2"/>
          <a:stretch>
            <a:fillRect/>
          </a:stretch>
        </p:blipFill>
        <p:spPr>
          <a:xfrm rot="19509062">
            <a:off x="1977179" y="240631"/>
            <a:ext cx="1876287" cy="1173273"/>
          </a:xfrm>
          <a:prstGeom prst="rect">
            <a:avLst/>
          </a:prstGeom>
        </p:spPr>
      </p:pic>
      <p:sp>
        <p:nvSpPr>
          <p:cNvPr id="8" name="ZoneTexte 7">
            <a:extLst>
              <a:ext uri="{FF2B5EF4-FFF2-40B4-BE49-F238E27FC236}">
                <a16:creationId xmlns:a16="http://schemas.microsoft.com/office/drawing/2014/main" id="{4FBE7266-0BD9-BDC2-AFEE-9C5B008D1BFE}"/>
              </a:ext>
            </a:extLst>
          </p:cNvPr>
          <p:cNvSpPr txBox="1"/>
          <p:nvPr/>
        </p:nvSpPr>
        <p:spPr>
          <a:xfrm>
            <a:off x="3635499" y="2312564"/>
            <a:ext cx="6097314" cy="1754326"/>
          </a:xfrm>
          <a:prstGeom prst="rect">
            <a:avLst/>
          </a:prstGeom>
          <a:noFill/>
        </p:spPr>
        <p:txBody>
          <a:bodyPr wrap="square">
            <a:spAutoFit/>
          </a:bodyPr>
          <a:lstStyle/>
          <a:p>
            <a:r>
              <a:rPr lang="fr-FR" dirty="0"/>
              <a:t>S’il vous arrive d’être au sol à côté de votre chien, pour jouer, lui donner des soins, lui faire un câlin, etc.. Soyez attentif de toujours garder une posture plus haute que celle du chien, surtout lorsque celui-ci a décidé de se lever. </a:t>
            </a:r>
          </a:p>
          <a:p>
            <a:pPr marL="285750" indent="-285750">
              <a:buFont typeface="Wingdings" panose="05000000000000000000" pitchFamily="2" charset="2"/>
              <a:buChar char="v"/>
            </a:pPr>
            <a:r>
              <a:rPr lang="fr-FR" dirty="0"/>
              <a:t>LEVEZ_VOUS avant lui</a:t>
            </a:r>
          </a:p>
          <a:p>
            <a:pPr marL="285750" indent="-285750">
              <a:buFont typeface="Wingdings" panose="05000000000000000000" pitchFamily="2" charset="2"/>
              <a:buChar char="Ø"/>
            </a:pPr>
            <a:endParaRPr lang="fr-FR" dirty="0"/>
          </a:p>
        </p:txBody>
      </p:sp>
      <p:sp>
        <p:nvSpPr>
          <p:cNvPr id="12" name="ZoneTexte 11">
            <a:extLst>
              <a:ext uri="{FF2B5EF4-FFF2-40B4-BE49-F238E27FC236}">
                <a16:creationId xmlns:a16="http://schemas.microsoft.com/office/drawing/2014/main" id="{FBAB3816-69D2-1142-11A5-2175D8436404}"/>
              </a:ext>
            </a:extLst>
          </p:cNvPr>
          <p:cNvSpPr txBox="1"/>
          <p:nvPr/>
        </p:nvSpPr>
        <p:spPr>
          <a:xfrm>
            <a:off x="3635499" y="753861"/>
            <a:ext cx="6097314" cy="1200329"/>
          </a:xfrm>
          <a:prstGeom prst="rect">
            <a:avLst/>
          </a:prstGeom>
          <a:noFill/>
        </p:spPr>
        <p:txBody>
          <a:bodyPr wrap="square">
            <a:spAutoFit/>
          </a:bodyPr>
          <a:lstStyle/>
          <a:p>
            <a:r>
              <a:rPr lang="fr-FR" dirty="0"/>
              <a:t>Votre langage corporel peut être interprété par votre chien, comme si vous étiez un congénère, c’est pour cela et en complément de « L’affiche précédente» que nous attirons votre attention sur ce qui suit:</a:t>
            </a:r>
          </a:p>
        </p:txBody>
      </p:sp>
      <p:pic>
        <p:nvPicPr>
          <p:cNvPr id="4" name="Image 3">
            <a:extLst>
              <a:ext uri="{FF2B5EF4-FFF2-40B4-BE49-F238E27FC236}">
                <a16:creationId xmlns:a16="http://schemas.microsoft.com/office/drawing/2014/main" id="{E9A3754E-9DDC-B8ED-4807-6417D476BAFF}"/>
              </a:ext>
            </a:extLst>
          </p:cNvPr>
          <p:cNvPicPr>
            <a:picLocks noChangeAspect="1"/>
          </p:cNvPicPr>
          <p:nvPr/>
        </p:nvPicPr>
        <p:blipFill>
          <a:blip r:embed="rId3"/>
          <a:stretch>
            <a:fillRect/>
          </a:stretch>
        </p:blipFill>
        <p:spPr>
          <a:xfrm>
            <a:off x="3085701" y="4783638"/>
            <a:ext cx="3533584" cy="1991003"/>
          </a:xfrm>
          <a:prstGeom prst="rect">
            <a:avLst/>
          </a:prstGeom>
        </p:spPr>
      </p:pic>
      <p:cxnSp>
        <p:nvCxnSpPr>
          <p:cNvPr id="10" name="Connecteur droit 9">
            <a:extLst>
              <a:ext uri="{FF2B5EF4-FFF2-40B4-BE49-F238E27FC236}">
                <a16:creationId xmlns:a16="http://schemas.microsoft.com/office/drawing/2014/main" id="{0315D33C-D6D2-B53D-4DD7-5ED92EA1F00B}"/>
              </a:ext>
            </a:extLst>
          </p:cNvPr>
          <p:cNvCxnSpPr>
            <a:cxnSpLocks/>
          </p:cNvCxnSpPr>
          <p:nvPr/>
        </p:nvCxnSpPr>
        <p:spPr>
          <a:xfrm>
            <a:off x="2743200" y="4943022"/>
            <a:ext cx="3352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744048FB-D18C-8304-0A58-545F096C6882}"/>
              </a:ext>
            </a:extLst>
          </p:cNvPr>
          <p:cNvCxnSpPr>
            <a:cxnSpLocks/>
          </p:cNvCxnSpPr>
          <p:nvPr/>
        </p:nvCxnSpPr>
        <p:spPr>
          <a:xfrm>
            <a:off x="2743200" y="5321999"/>
            <a:ext cx="3352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Image 18">
            <a:extLst>
              <a:ext uri="{FF2B5EF4-FFF2-40B4-BE49-F238E27FC236}">
                <a16:creationId xmlns:a16="http://schemas.microsoft.com/office/drawing/2014/main" id="{756AD3A4-74B1-B421-C1C7-728772B3C13C}"/>
              </a:ext>
            </a:extLst>
          </p:cNvPr>
          <p:cNvPicPr>
            <a:picLocks noChangeAspect="1"/>
          </p:cNvPicPr>
          <p:nvPr/>
        </p:nvPicPr>
        <p:blipFill>
          <a:blip r:embed="rId4"/>
          <a:stretch>
            <a:fillRect/>
          </a:stretch>
        </p:blipFill>
        <p:spPr>
          <a:xfrm>
            <a:off x="7168144" y="3429000"/>
            <a:ext cx="4539868" cy="3271375"/>
          </a:xfrm>
          <a:prstGeom prst="rect">
            <a:avLst/>
          </a:prstGeom>
        </p:spPr>
      </p:pic>
    </p:spTree>
    <p:extLst>
      <p:ext uri="{BB962C8B-B14F-4D97-AF65-F5344CB8AC3E}">
        <p14:creationId xmlns:p14="http://schemas.microsoft.com/office/powerpoint/2010/main" val="1241221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en-US" sz="2000" kern="1200" dirty="0">
                <a:solidFill>
                  <a:srgbClr val="0070C0"/>
                </a:solidFill>
                <a:latin typeface="+mj-lt"/>
                <a:ea typeface="+mj-ea"/>
                <a:cs typeface="+mj-cs"/>
              </a:rPr>
              <a:t>Proprioception</a:t>
            </a:r>
          </a:p>
        </p:txBody>
      </p:sp>
      <p:sp>
        <p:nvSpPr>
          <p:cNvPr id="4" name="ZoneTexte 3">
            <a:extLst>
              <a:ext uri="{FF2B5EF4-FFF2-40B4-BE49-F238E27FC236}">
                <a16:creationId xmlns:a16="http://schemas.microsoft.com/office/drawing/2014/main" id="{B7478E7E-D559-0EFD-0848-C4399A6A4410}"/>
              </a:ext>
            </a:extLst>
          </p:cNvPr>
          <p:cNvSpPr txBox="1"/>
          <p:nvPr/>
        </p:nvSpPr>
        <p:spPr>
          <a:xfrm>
            <a:off x="4365077" y="503423"/>
            <a:ext cx="6097314" cy="1200329"/>
          </a:xfrm>
          <a:prstGeom prst="rect">
            <a:avLst/>
          </a:prstGeom>
          <a:noFill/>
        </p:spPr>
        <p:txBody>
          <a:bodyPr wrap="square">
            <a:spAutoFit/>
          </a:bodyPr>
          <a:lstStyle/>
          <a:p>
            <a:r>
              <a:rPr lang="fr-FR" b="0" i="0" dirty="0">
                <a:solidFill>
                  <a:srgbClr val="202124"/>
                </a:solidFill>
                <a:effectLst/>
                <a:latin typeface="Google Sans"/>
              </a:rPr>
              <a:t>La proprioception est la </a:t>
            </a:r>
            <a:r>
              <a:rPr lang="fr-FR" b="0" i="0" dirty="0">
                <a:solidFill>
                  <a:srgbClr val="040C28"/>
                </a:solidFill>
                <a:effectLst/>
                <a:latin typeface="Google Sans"/>
              </a:rPr>
              <a:t>sensibilité du système nerveux aux informations provenant des muscles, des articulations et des os</a:t>
            </a:r>
            <a:r>
              <a:rPr lang="fr-FR" b="0" i="0" dirty="0">
                <a:solidFill>
                  <a:srgbClr val="202124"/>
                </a:solidFill>
                <a:effectLst/>
                <a:latin typeface="Google Sans"/>
              </a:rPr>
              <a:t>. Si une part de cette faculté est inconsciente, elle peut également être travaillée pour être plus efficace</a:t>
            </a:r>
            <a:endParaRPr lang="fr-CH" dirty="0"/>
          </a:p>
        </p:txBody>
      </p:sp>
      <p:pic>
        <p:nvPicPr>
          <p:cNvPr id="6" name="Image 5">
            <a:extLst>
              <a:ext uri="{FF2B5EF4-FFF2-40B4-BE49-F238E27FC236}">
                <a16:creationId xmlns:a16="http://schemas.microsoft.com/office/drawing/2014/main" id="{71B882C5-9213-3C49-5CEC-2923D42A6F96}"/>
              </a:ext>
            </a:extLst>
          </p:cNvPr>
          <p:cNvPicPr>
            <a:picLocks noChangeAspect="1"/>
          </p:cNvPicPr>
          <p:nvPr/>
        </p:nvPicPr>
        <p:blipFill>
          <a:blip r:embed="rId2"/>
          <a:stretch>
            <a:fillRect/>
          </a:stretch>
        </p:blipFill>
        <p:spPr>
          <a:xfrm>
            <a:off x="2013557" y="395213"/>
            <a:ext cx="1623148" cy="1546417"/>
          </a:xfrm>
          <a:prstGeom prst="rect">
            <a:avLst/>
          </a:prstGeom>
        </p:spPr>
      </p:pic>
      <p:pic>
        <p:nvPicPr>
          <p:cNvPr id="7" name="Image 6">
            <a:extLst>
              <a:ext uri="{FF2B5EF4-FFF2-40B4-BE49-F238E27FC236}">
                <a16:creationId xmlns:a16="http://schemas.microsoft.com/office/drawing/2014/main" id="{09D459C5-E71B-080F-9C16-7534EB2AA513}"/>
              </a:ext>
            </a:extLst>
          </p:cNvPr>
          <p:cNvPicPr>
            <a:picLocks noChangeAspect="1"/>
          </p:cNvPicPr>
          <p:nvPr/>
        </p:nvPicPr>
        <p:blipFill>
          <a:blip r:embed="rId3"/>
          <a:stretch>
            <a:fillRect/>
          </a:stretch>
        </p:blipFill>
        <p:spPr>
          <a:xfrm>
            <a:off x="2084501" y="5080347"/>
            <a:ext cx="1757164" cy="1480943"/>
          </a:xfrm>
          <a:prstGeom prst="rect">
            <a:avLst/>
          </a:prstGeom>
        </p:spPr>
      </p:pic>
      <p:pic>
        <p:nvPicPr>
          <p:cNvPr id="10" name="Image 9">
            <a:extLst>
              <a:ext uri="{FF2B5EF4-FFF2-40B4-BE49-F238E27FC236}">
                <a16:creationId xmlns:a16="http://schemas.microsoft.com/office/drawing/2014/main" id="{94482911-0FBC-D463-6A24-5BE33D297B4B}"/>
              </a:ext>
            </a:extLst>
          </p:cNvPr>
          <p:cNvPicPr>
            <a:picLocks noChangeAspect="1"/>
          </p:cNvPicPr>
          <p:nvPr/>
        </p:nvPicPr>
        <p:blipFill>
          <a:blip r:embed="rId4"/>
          <a:stretch>
            <a:fillRect/>
          </a:stretch>
        </p:blipFill>
        <p:spPr>
          <a:xfrm>
            <a:off x="4493172" y="2848606"/>
            <a:ext cx="1678249" cy="1617498"/>
          </a:xfrm>
          <a:prstGeom prst="rect">
            <a:avLst/>
          </a:prstGeom>
        </p:spPr>
      </p:pic>
      <p:pic>
        <p:nvPicPr>
          <p:cNvPr id="13" name="Image 12">
            <a:extLst>
              <a:ext uri="{FF2B5EF4-FFF2-40B4-BE49-F238E27FC236}">
                <a16:creationId xmlns:a16="http://schemas.microsoft.com/office/drawing/2014/main" id="{CA08E3F7-F1D4-3070-4C89-6A8418A37224}"/>
              </a:ext>
            </a:extLst>
          </p:cNvPr>
          <p:cNvPicPr>
            <a:picLocks noChangeAspect="1"/>
          </p:cNvPicPr>
          <p:nvPr/>
        </p:nvPicPr>
        <p:blipFill>
          <a:blip r:embed="rId5"/>
          <a:stretch>
            <a:fillRect/>
          </a:stretch>
        </p:blipFill>
        <p:spPr>
          <a:xfrm>
            <a:off x="7735779" y="2023416"/>
            <a:ext cx="1734144" cy="1617498"/>
          </a:xfrm>
          <a:prstGeom prst="rect">
            <a:avLst/>
          </a:prstGeom>
        </p:spPr>
      </p:pic>
      <p:sp>
        <p:nvSpPr>
          <p:cNvPr id="15" name="ZoneTexte 14">
            <a:extLst>
              <a:ext uri="{FF2B5EF4-FFF2-40B4-BE49-F238E27FC236}">
                <a16:creationId xmlns:a16="http://schemas.microsoft.com/office/drawing/2014/main" id="{8AE2AEF0-7030-BA09-C388-4CEE4FB8B6E5}"/>
              </a:ext>
            </a:extLst>
          </p:cNvPr>
          <p:cNvSpPr txBox="1"/>
          <p:nvPr/>
        </p:nvSpPr>
        <p:spPr>
          <a:xfrm>
            <a:off x="4191657" y="5228891"/>
            <a:ext cx="6097314" cy="1200329"/>
          </a:xfrm>
          <a:prstGeom prst="rect">
            <a:avLst/>
          </a:prstGeom>
          <a:noFill/>
        </p:spPr>
        <p:txBody>
          <a:bodyPr wrap="square">
            <a:spAutoFit/>
          </a:bodyPr>
          <a:lstStyle/>
          <a:p>
            <a:r>
              <a:rPr lang="fr-FR" b="0" i="0" dirty="0">
                <a:solidFill>
                  <a:srgbClr val="202124"/>
                </a:solidFill>
                <a:effectLst/>
                <a:latin typeface="Google Sans"/>
              </a:rPr>
              <a:t>La </a:t>
            </a:r>
            <a:r>
              <a:rPr lang="fr-FR" b="1" i="0" dirty="0">
                <a:solidFill>
                  <a:srgbClr val="202124"/>
                </a:solidFill>
                <a:effectLst/>
                <a:latin typeface="Google Sans"/>
              </a:rPr>
              <a:t>proprioception</a:t>
            </a:r>
            <a:r>
              <a:rPr lang="fr-FR" b="0" i="0" dirty="0">
                <a:solidFill>
                  <a:srgbClr val="202124"/>
                </a:solidFill>
                <a:effectLst/>
                <a:latin typeface="Google Sans"/>
              </a:rPr>
              <a:t> est une technique de rééducation utilisée chez l'animal pour aider à percevoir la position et les sensations du corps, sans recourir à d'autres sens comme la vue.</a:t>
            </a:r>
            <a:endParaRPr lang="fr-CH" dirty="0"/>
          </a:p>
        </p:txBody>
      </p:sp>
    </p:spTree>
    <p:extLst>
      <p:ext uri="{BB962C8B-B14F-4D97-AF65-F5344CB8AC3E}">
        <p14:creationId xmlns:p14="http://schemas.microsoft.com/office/powerpoint/2010/main" val="586974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en-US" sz="2000" dirty="0">
                <a:solidFill>
                  <a:srgbClr val="0070C0"/>
                </a:solidFill>
              </a:rPr>
              <a:t>Ha</a:t>
            </a:r>
            <a:r>
              <a:rPr lang="en-US" sz="2000" kern="1200" dirty="0">
                <a:solidFill>
                  <a:srgbClr val="0070C0"/>
                </a:solidFill>
                <a:latin typeface="+mj-lt"/>
                <a:ea typeface="+mj-ea"/>
                <a:cs typeface="+mj-cs"/>
              </a:rPr>
              <a:t>bituation aux </a:t>
            </a:r>
            <a:r>
              <a:rPr lang="en-US" sz="2000" kern="1200" dirty="0" err="1">
                <a:solidFill>
                  <a:srgbClr val="0070C0"/>
                </a:solidFill>
                <a:latin typeface="+mj-lt"/>
                <a:ea typeface="+mj-ea"/>
                <a:cs typeface="+mj-cs"/>
              </a:rPr>
              <a:t>objets</a:t>
            </a:r>
            <a:endParaRPr lang="en-US" sz="2000" kern="1200" dirty="0">
              <a:solidFill>
                <a:srgbClr val="0070C0"/>
              </a:solidFill>
              <a:latin typeface="+mj-lt"/>
              <a:ea typeface="+mj-ea"/>
              <a:cs typeface="+mj-cs"/>
            </a:endParaRPr>
          </a:p>
        </p:txBody>
      </p:sp>
      <p:pic>
        <p:nvPicPr>
          <p:cNvPr id="4" name="Image 3">
            <a:extLst>
              <a:ext uri="{FF2B5EF4-FFF2-40B4-BE49-F238E27FC236}">
                <a16:creationId xmlns:a16="http://schemas.microsoft.com/office/drawing/2014/main" id="{655B8C62-DDBC-20EA-5017-31CA55272654}"/>
              </a:ext>
            </a:extLst>
          </p:cNvPr>
          <p:cNvPicPr>
            <a:picLocks noChangeAspect="1"/>
          </p:cNvPicPr>
          <p:nvPr/>
        </p:nvPicPr>
        <p:blipFill>
          <a:blip r:embed="rId2"/>
          <a:stretch>
            <a:fillRect/>
          </a:stretch>
        </p:blipFill>
        <p:spPr>
          <a:xfrm>
            <a:off x="3698982" y="4866499"/>
            <a:ext cx="1184531" cy="1222221"/>
          </a:xfrm>
          <a:prstGeom prst="rect">
            <a:avLst/>
          </a:prstGeom>
        </p:spPr>
      </p:pic>
      <p:pic>
        <p:nvPicPr>
          <p:cNvPr id="6" name="Image 5">
            <a:extLst>
              <a:ext uri="{FF2B5EF4-FFF2-40B4-BE49-F238E27FC236}">
                <a16:creationId xmlns:a16="http://schemas.microsoft.com/office/drawing/2014/main" id="{FD16B2B2-DC31-E1B6-8A6B-5A04878249C2}"/>
              </a:ext>
            </a:extLst>
          </p:cNvPr>
          <p:cNvPicPr>
            <a:picLocks noChangeAspect="1"/>
          </p:cNvPicPr>
          <p:nvPr/>
        </p:nvPicPr>
        <p:blipFill>
          <a:blip r:embed="rId3"/>
          <a:stretch>
            <a:fillRect/>
          </a:stretch>
        </p:blipFill>
        <p:spPr>
          <a:xfrm>
            <a:off x="5880534" y="4866499"/>
            <a:ext cx="1376807" cy="1358611"/>
          </a:xfrm>
          <a:prstGeom prst="rect">
            <a:avLst/>
          </a:prstGeom>
        </p:spPr>
      </p:pic>
      <p:pic>
        <p:nvPicPr>
          <p:cNvPr id="10" name="Image 9">
            <a:extLst>
              <a:ext uri="{FF2B5EF4-FFF2-40B4-BE49-F238E27FC236}">
                <a16:creationId xmlns:a16="http://schemas.microsoft.com/office/drawing/2014/main" id="{93BD2B31-26BB-DA81-DA4F-713DA1BBDE89}"/>
              </a:ext>
            </a:extLst>
          </p:cNvPr>
          <p:cNvPicPr>
            <a:picLocks noChangeAspect="1"/>
          </p:cNvPicPr>
          <p:nvPr/>
        </p:nvPicPr>
        <p:blipFill>
          <a:blip r:embed="rId4"/>
          <a:stretch>
            <a:fillRect/>
          </a:stretch>
        </p:blipFill>
        <p:spPr>
          <a:xfrm>
            <a:off x="8254362" y="4329370"/>
            <a:ext cx="2076740" cy="1895740"/>
          </a:xfrm>
          <a:prstGeom prst="rect">
            <a:avLst/>
          </a:prstGeom>
        </p:spPr>
      </p:pic>
      <p:sp>
        <p:nvSpPr>
          <p:cNvPr id="13" name="ZoneTexte 12">
            <a:extLst>
              <a:ext uri="{FF2B5EF4-FFF2-40B4-BE49-F238E27FC236}">
                <a16:creationId xmlns:a16="http://schemas.microsoft.com/office/drawing/2014/main" id="{F0057305-0269-3D41-1312-DAAA986D4789}"/>
              </a:ext>
            </a:extLst>
          </p:cNvPr>
          <p:cNvSpPr txBox="1"/>
          <p:nvPr/>
        </p:nvSpPr>
        <p:spPr>
          <a:xfrm>
            <a:off x="3631981" y="1536147"/>
            <a:ext cx="6097314" cy="2585323"/>
          </a:xfrm>
          <a:prstGeom prst="rect">
            <a:avLst/>
          </a:prstGeom>
          <a:noFill/>
        </p:spPr>
        <p:txBody>
          <a:bodyPr wrap="square">
            <a:spAutoFit/>
          </a:bodyPr>
          <a:lstStyle/>
          <a:p>
            <a:r>
              <a:rPr lang="fr-FR" dirty="0"/>
              <a:t>Exercices: </a:t>
            </a:r>
          </a:p>
          <a:p>
            <a:endParaRPr lang="fr-FR" dirty="0"/>
          </a:p>
          <a:p>
            <a:pPr marL="285750" indent="-285750">
              <a:buFont typeface="Wingdings" panose="05000000000000000000" pitchFamily="2" charset="2"/>
              <a:buChar char="Ø"/>
            </a:pPr>
            <a:r>
              <a:rPr lang="fr-FR" dirty="0"/>
              <a:t>Laisser le chiot découvrir l’objet</a:t>
            </a:r>
          </a:p>
          <a:p>
            <a:pPr marL="285750" indent="-285750">
              <a:buFont typeface="Wingdings" panose="05000000000000000000" pitchFamily="2" charset="2"/>
              <a:buChar char="Ø"/>
            </a:pPr>
            <a:r>
              <a:rPr lang="fr-FR" dirty="0"/>
              <a:t>Récompenser si le comportement est neutre voir joyeux</a:t>
            </a:r>
          </a:p>
          <a:p>
            <a:pPr marL="285750" indent="-285750">
              <a:buFont typeface="Wingdings" panose="05000000000000000000" pitchFamily="2" charset="2"/>
              <a:buChar char="Ø"/>
            </a:pPr>
            <a:r>
              <a:rPr lang="fr-FR" dirty="0"/>
              <a:t>Faire bouger l’objet</a:t>
            </a:r>
          </a:p>
          <a:p>
            <a:pPr marL="285750" indent="-285750">
              <a:buFont typeface="Wingdings" panose="05000000000000000000" pitchFamily="2" charset="2"/>
              <a:buChar char="Ø"/>
            </a:pPr>
            <a:r>
              <a:rPr lang="fr-FR" dirty="0"/>
              <a:t>Progresser en douceur sans oublier de récompenser</a:t>
            </a:r>
          </a:p>
          <a:p>
            <a:pPr marL="285750" indent="-285750">
              <a:buFont typeface="Wingdings" panose="05000000000000000000" pitchFamily="2" charset="2"/>
              <a:buChar char="Ø"/>
            </a:pPr>
            <a:r>
              <a:rPr lang="fr-FR" dirty="0"/>
              <a:t>Stopper la progression de l’exercice au bon moment en phase de réussite</a:t>
            </a:r>
          </a:p>
          <a:p>
            <a:pPr marL="285750" indent="-285750">
              <a:buFont typeface="Wingdings" panose="05000000000000000000" pitchFamily="2" charset="2"/>
              <a:buChar char="Ø"/>
            </a:pPr>
            <a:r>
              <a:rPr lang="fr-FR" dirty="0"/>
              <a:t>Recommencer un autre jour</a:t>
            </a:r>
            <a:endParaRPr lang="fr-CH" dirty="0"/>
          </a:p>
        </p:txBody>
      </p:sp>
    </p:spTree>
    <p:extLst>
      <p:ext uri="{BB962C8B-B14F-4D97-AF65-F5344CB8AC3E}">
        <p14:creationId xmlns:p14="http://schemas.microsoft.com/office/powerpoint/2010/main" val="2614958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en-US" sz="2000" dirty="0">
                <a:solidFill>
                  <a:srgbClr val="0070C0"/>
                </a:solidFill>
              </a:rPr>
              <a:t>Ha</a:t>
            </a:r>
            <a:r>
              <a:rPr lang="en-US" sz="2000" kern="1200" dirty="0">
                <a:solidFill>
                  <a:srgbClr val="0070C0"/>
                </a:solidFill>
                <a:latin typeface="+mj-lt"/>
                <a:ea typeface="+mj-ea"/>
                <a:cs typeface="+mj-cs"/>
              </a:rPr>
              <a:t>bituation </a:t>
            </a:r>
            <a:r>
              <a:rPr lang="en-US" sz="2000" dirty="0">
                <a:solidFill>
                  <a:srgbClr val="0070C0"/>
                </a:solidFill>
              </a:rPr>
              <a:t>aux manipulations</a:t>
            </a:r>
            <a:endParaRPr lang="en-US" sz="2000" kern="1200" dirty="0">
              <a:solidFill>
                <a:srgbClr val="0070C0"/>
              </a:solidFill>
              <a:latin typeface="+mj-lt"/>
              <a:ea typeface="+mj-ea"/>
              <a:cs typeface="+mj-cs"/>
            </a:endParaRPr>
          </a:p>
        </p:txBody>
      </p:sp>
      <p:pic>
        <p:nvPicPr>
          <p:cNvPr id="5" name="Image 4">
            <a:extLst>
              <a:ext uri="{FF2B5EF4-FFF2-40B4-BE49-F238E27FC236}">
                <a16:creationId xmlns:a16="http://schemas.microsoft.com/office/drawing/2014/main" id="{BD4A8150-C7EB-80D0-F213-A2312608840D}"/>
              </a:ext>
            </a:extLst>
          </p:cNvPr>
          <p:cNvPicPr>
            <a:picLocks noChangeAspect="1"/>
          </p:cNvPicPr>
          <p:nvPr/>
        </p:nvPicPr>
        <p:blipFill>
          <a:blip r:embed="rId2"/>
          <a:stretch>
            <a:fillRect/>
          </a:stretch>
        </p:blipFill>
        <p:spPr>
          <a:xfrm>
            <a:off x="9587869" y="3058203"/>
            <a:ext cx="1964051" cy="1249409"/>
          </a:xfrm>
          <a:prstGeom prst="rect">
            <a:avLst/>
          </a:prstGeom>
        </p:spPr>
      </p:pic>
      <p:pic>
        <p:nvPicPr>
          <p:cNvPr id="7" name="Image 6">
            <a:extLst>
              <a:ext uri="{FF2B5EF4-FFF2-40B4-BE49-F238E27FC236}">
                <a16:creationId xmlns:a16="http://schemas.microsoft.com/office/drawing/2014/main" id="{4FFC2809-B48E-4CA3-CB3C-758EFCFE80C6}"/>
              </a:ext>
            </a:extLst>
          </p:cNvPr>
          <p:cNvPicPr>
            <a:picLocks noChangeAspect="1"/>
          </p:cNvPicPr>
          <p:nvPr/>
        </p:nvPicPr>
        <p:blipFill>
          <a:blip r:embed="rId3"/>
          <a:stretch>
            <a:fillRect/>
          </a:stretch>
        </p:blipFill>
        <p:spPr>
          <a:xfrm rot="19509062">
            <a:off x="2145271" y="5344591"/>
            <a:ext cx="1876287" cy="1173273"/>
          </a:xfrm>
          <a:prstGeom prst="rect">
            <a:avLst/>
          </a:prstGeom>
        </p:spPr>
      </p:pic>
      <p:sp>
        <p:nvSpPr>
          <p:cNvPr id="8" name="ZoneTexte 7">
            <a:extLst>
              <a:ext uri="{FF2B5EF4-FFF2-40B4-BE49-F238E27FC236}">
                <a16:creationId xmlns:a16="http://schemas.microsoft.com/office/drawing/2014/main" id="{4FBE7266-0BD9-BDC2-AFEE-9C5B008D1BFE}"/>
              </a:ext>
            </a:extLst>
          </p:cNvPr>
          <p:cNvSpPr txBox="1"/>
          <p:nvPr/>
        </p:nvSpPr>
        <p:spPr>
          <a:xfrm>
            <a:off x="3735468" y="1836249"/>
            <a:ext cx="6097314" cy="3693319"/>
          </a:xfrm>
          <a:prstGeom prst="rect">
            <a:avLst/>
          </a:prstGeom>
          <a:noFill/>
        </p:spPr>
        <p:txBody>
          <a:bodyPr wrap="square">
            <a:spAutoFit/>
          </a:bodyPr>
          <a:lstStyle/>
          <a:p>
            <a:r>
              <a:rPr lang="fr-FR" dirty="0"/>
              <a:t>Exercices: </a:t>
            </a:r>
          </a:p>
          <a:p>
            <a:endParaRPr lang="fr-FR" dirty="0"/>
          </a:p>
          <a:p>
            <a:pPr marL="285750" indent="-285750">
              <a:buFont typeface="Wingdings" panose="05000000000000000000" pitchFamily="2" charset="2"/>
              <a:buChar char="Ø"/>
            </a:pPr>
            <a:r>
              <a:rPr lang="fr-FR" dirty="0"/>
              <a:t>Se mettre à hauteur du chiot</a:t>
            </a:r>
          </a:p>
          <a:p>
            <a:pPr marL="285750" indent="-285750">
              <a:buFont typeface="Wingdings" panose="05000000000000000000" pitchFamily="2" charset="2"/>
              <a:buChar char="Ø"/>
            </a:pPr>
            <a:r>
              <a:rPr lang="fr-FR" dirty="0"/>
              <a:t>Laisser le chiot découvrir l’individu</a:t>
            </a:r>
          </a:p>
          <a:p>
            <a:pPr marL="285750" indent="-285750">
              <a:buFont typeface="Wingdings" panose="05000000000000000000" pitchFamily="2" charset="2"/>
              <a:buChar char="Ø"/>
            </a:pPr>
            <a:r>
              <a:rPr lang="fr-FR" dirty="0"/>
              <a:t>Récompenser si le comportement est neutre voir joyeux, mais pas trop</a:t>
            </a:r>
          </a:p>
          <a:p>
            <a:pPr marL="285750" indent="-285750">
              <a:buFont typeface="Wingdings" panose="05000000000000000000" pitchFamily="2" charset="2"/>
              <a:buChar char="Ø"/>
            </a:pPr>
            <a:r>
              <a:rPr lang="fr-FR" dirty="0"/>
              <a:t>Tenter une caresse</a:t>
            </a:r>
          </a:p>
          <a:p>
            <a:pPr marL="285750" indent="-285750">
              <a:buFont typeface="Wingdings" panose="05000000000000000000" pitchFamily="2" charset="2"/>
              <a:buChar char="Ø"/>
            </a:pPr>
            <a:r>
              <a:rPr lang="fr-FR" dirty="0"/>
              <a:t>Récompenser</a:t>
            </a:r>
          </a:p>
          <a:p>
            <a:pPr marL="285750" indent="-285750">
              <a:buFont typeface="Wingdings" panose="05000000000000000000" pitchFamily="2" charset="2"/>
              <a:buChar char="Ø"/>
            </a:pPr>
            <a:r>
              <a:rPr lang="fr-FR" dirty="0"/>
              <a:t>Progresser en tenant légèrement le collier, le harnais, etc.</a:t>
            </a:r>
          </a:p>
          <a:p>
            <a:pPr marL="285750" indent="-285750">
              <a:buFont typeface="Wingdings" panose="05000000000000000000" pitchFamily="2" charset="2"/>
              <a:buChar char="Ø"/>
            </a:pPr>
            <a:r>
              <a:rPr lang="fr-FR" dirty="0"/>
              <a:t>Récompenser</a:t>
            </a:r>
          </a:p>
          <a:p>
            <a:pPr marL="285750" indent="-285750">
              <a:buFont typeface="Wingdings" panose="05000000000000000000" pitchFamily="2" charset="2"/>
              <a:buChar char="Ø"/>
            </a:pPr>
            <a:r>
              <a:rPr lang="fr-FR" dirty="0"/>
              <a:t>Toucher une patte, une oreille, la queue, etc.</a:t>
            </a:r>
          </a:p>
          <a:p>
            <a:pPr marL="285750" indent="-285750">
              <a:buFont typeface="Wingdings" panose="05000000000000000000" pitchFamily="2" charset="2"/>
              <a:buChar char="Ø"/>
            </a:pPr>
            <a:r>
              <a:rPr lang="fr-FR" dirty="0"/>
              <a:t>Récompenser</a:t>
            </a:r>
          </a:p>
          <a:p>
            <a:pPr marL="285750" indent="-285750">
              <a:buFont typeface="Wingdings" panose="05000000000000000000" pitchFamily="2" charset="2"/>
              <a:buChar char="Ø"/>
            </a:pPr>
            <a:endParaRPr lang="fr-FR" dirty="0"/>
          </a:p>
        </p:txBody>
      </p:sp>
      <p:sp>
        <p:nvSpPr>
          <p:cNvPr id="12" name="ZoneTexte 11">
            <a:extLst>
              <a:ext uri="{FF2B5EF4-FFF2-40B4-BE49-F238E27FC236}">
                <a16:creationId xmlns:a16="http://schemas.microsoft.com/office/drawing/2014/main" id="{FBAB3816-69D2-1142-11A5-2175D8436404}"/>
              </a:ext>
            </a:extLst>
          </p:cNvPr>
          <p:cNvSpPr txBox="1"/>
          <p:nvPr/>
        </p:nvSpPr>
        <p:spPr>
          <a:xfrm>
            <a:off x="3735468" y="822192"/>
            <a:ext cx="6097314" cy="923330"/>
          </a:xfrm>
          <a:prstGeom prst="rect">
            <a:avLst/>
          </a:prstGeom>
          <a:noFill/>
        </p:spPr>
        <p:txBody>
          <a:bodyPr wrap="square">
            <a:spAutoFit/>
          </a:bodyPr>
          <a:lstStyle/>
          <a:p>
            <a:r>
              <a:rPr lang="fr-FR" dirty="0"/>
              <a:t>Le but est d’habituer votre chien à être touché, manipulé par une tierce personne. Renouveler l’exercice avec vos amis, vos proches. </a:t>
            </a:r>
          </a:p>
        </p:txBody>
      </p:sp>
      <p:pic>
        <p:nvPicPr>
          <p:cNvPr id="14" name="Image 13">
            <a:extLst>
              <a:ext uri="{FF2B5EF4-FFF2-40B4-BE49-F238E27FC236}">
                <a16:creationId xmlns:a16="http://schemas.microsoft.com/office/drawing/2014/main" id="{21626C89-F34A-3A2D-FA3C-4162874E0FB1}"/>
              </a:ext>
            </a:extLst>
          </p:cNvPr>
          <p:cNvPicPr>
            <a:picLocks noChangeAspect="1"/>
          </p:cNvPicPr>
          <p:nvPr/>
        </p:nvPicPr>
        <p:blipFill>
          <a:blip r:embed="rId4"/>
          <a:stretch>
            <a:fillRect/>
          </a:stretch>
        </p:blipFill>
        <p:spPr>
          <a:xfrm>
            <a:off x="1978304" y="411966"/>
            <a:ext cx="1757164" cy="1480943"/>
          </a:xfrm>
          <a:prstGeom prst="rect">
            <a:avLst/>
          </a:prstGeom>
        </p:spPr>
      </p:pic>
      <p:sp>
        <p:nvSpPr>
          <p:cNvPr id="15" name="ZoneTexte 14">
            <a:extLst>
              <a:ext uri="{FF2B5EF4-FFF2-40B4-BE49-F238E27FC236}">
                <a16:creationId xmlns:a16="http://schemas.microsoft.com/office/drawing/2014/main" id="{6B269B82-7708-82A0-CF04-642BDB6C948B}"/>
              </a:ext>
            </a:extLst>
          </p:cNvPr>
          <p:cNvSpPr txBox="1"/>
          <p:nvPr/>
        </p:nvSpPr>
        <p:spPr>
          <a:xfrm>
            <a:off x="3735468" y="5659658"/>
            <a:ext cx="6097314" cy="369332"/>
          </a:xfrm>
          <a:prstGeom prst="rect">
            <a:avLst/>
          </a:prstGeom>
          <a:noFill/>
        </p:spPr>
        <p:txBody>
          <a:bodyPr wrap="square">
            <a:spAutoFit/>
          </a:bodyPr>
          <a:lstStyle/>
          <a:p>
            <a:r>
              <a:rPr lang="fr-FR" dirty="0"/>
              <a:t>Observer les signes de réticence, ne forcer jamais le geste. </a:t>
            </a:r>
          </a:p>
        </p:txBody>
      </p:sp>
    </p:spTree>
    <p:extLst>
      <p:ext uri="{BB962C8B-B14F-4D97-AF65-F5344CB8AC3E}">
        <p14:creationId xmlns:p14="http://schemas.microsoft.com/office/powerpoint/2010/main" val="2046941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Confiance</a:t>
            </a:r>
            <a:endParaRPr lang="en-US" sz="2000" kern="1200" dirty="0">
              <a:solidFill>
                <a:srgbClr val="0070C0"/>
              </a:solidFill>
              <a:latin typeface="+mj-lt"/>
              <a:ea typeface="+mj-ea"/>
              <a:cs typeface="+mj-cs"/>
            </a:endParaRPr>
          </a:p>
        </p:txBody>
      </p:sp>
      <p:sp>
        <p:nvSpPr>
          <p:cNvPr id="7" name="ZoneTexte 6">
            <a:extLst>
              <a:ext uri="{FF2B5EF4-FFF2-40B4-BE49-F238E27FC236}">
                <a16:creationId xmlns:a16="http://schemas.microsoft.com/office/drawing/2014/main" id="{7CACA2EC-C966-1AD8-42DF-03998FAAD766}"/>
              </a:ext>
            </a:extLst>
          </p:cNvPr>
          <p:cNvSpPr txBox="1"/>
          <p:nvPr/>
        </p:nvSpPr>
        <p:spPr>
          <a:xfrm>
            <a:off x="3490091" y="1859339"/>
            <a:ext cx="6521012" cy="646331"/>
          </a:xfrm>
          <a:prstGeom prst="rect">
            <a:avLst/>
          </a:prstGeom>
          <a:noFill/>
        </p:spPr>
        <p:txBody>
          <a:bodyPr wrap="square">
            <a:spAutoFit/>
          </a:bodyPr>
          <a:lstStyle/>
          <a:p>
            <a:r>
              <a:rPr lang="fr-FR" dirty="0"/>
              <a:t>Ne sous-estimer jamais les capacités d’apprentissage de votre chiot.</a:t>
            </a:r>
          </a:p>
          <a:p>
            <a:r>
              <a:rPr lang="fr-FR" dirty="0"/>
              <a:t>		Faites-lui confiance!</a:t>
            </a:r>
          </a:p>
        </p:txBody>
      </p:sp>
      <p:pic>
        <p:nvPicPr>
          <p:cNvPr id="4" name="Image 3">
            <a:extLst>
              <a:ext uri="{FF2B5EF4-FFF2-40B4-BE49-F238E27FC236}">
                <a16:creationId xmlns:a16="http://schemas.microsoft.com/office/drawing/2014/main" id="{894EC0D3-BDC4-B29E-75F5-8BD4A2018555}"/>
              </a:ext>
            </a:extLst>
          </p:cNvPr>
          <p:cNvPicPr>
            <a:picLocks noChangeAspect="1"/>
          </p:cNvPicPr>
          <p:nvPr/>
        </p:nvPicPr>
        <p:blipFill>
          <a:blip r:embed="rId2"/>
          <a:stretch>
            <a:fillRect/>
          </a:stretch>
        </p:blipFill>
        <p:spPr>
          <a:xfrm>
            <a:off x="4904982" y="3257007"/>
            <a:ext cx="3267531" cy="2391109"/>
          </a:xfrm>
          <a:prstGeom prst="rect">
            <a:avLst/>
          </a:prstGeom>
        </p:spPr>
      </p:pic>
    </p:spTree>
    <p:extLst>
      <p:ext uri="{BB962C8B-B14F-4D97-AF65-F5344CB8AC3E}">
        <p14:creationId xmlns:p14="http://schemas.microsoft.com/office/powerpoint/2010/main" val="3199720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Prérequis</a:t>
            </a:r>
            <a:br>
              <a:rPr lang="fr-FR" sz="2000" dirty="0"/>
            </a:br>
            <a:r>
              <a:rPr lang="fr-FR" sz="2000" dirty="0"/>
              <a:t> pour le passage en « Mini »1/2</a:t>
            </a:r>
            <a:endParaRPr lang="en-US" sz="2000" kern="1200" dirty="0">
              <a:solidFill>
                <a:srgbClr val="0070C0"/>
              </a:solidFill>
              <a:latin typeface="+mj-lt"/>
              <a:ea typeface="+mj-ea"/>
              <a:cs typeface="+mj-cs"/>
            </a:endParaRPr>
          </a:p>
        </p:txBody>
      </p:sp>
      <p:sp>
        <p:nvSpPr>
          <p:cNvPr id="4" name="ZoneTexte 3">
            <a:extLst>
              <a:ext uri="{FF2B5EF4-FFF2-40B4-BE49-F238E27FC236}">
                <a16:creationId xmlns:a16="http://schemas.microsoft.com/office/drawing/2014/main" id="{3BBC4DCB-1BC4-E1E1-7BBE-64ABB0DABDFD}"/>
              </a:ext>
            </a:extLst>
          </p:cNvPr>
          <p:cNvSpPr txBox="1"/>
          <p:nvPr/>
        </p:nvSpPr>
        <p:spPr>
          <a:xfrm>
            <a:off x="3553154" y="1997839"/>
            <a:ext cx="7829550" cy="2862322"/>
          </a:xfrm>
          <a:prstGeom prst="rect">
            <a:avLst/>
          </a:prstGeom>
          <a:noFill/>
        </p:spPr>
        <p:txBody>
          <a:bodyPr wrap="square">
            <a:spAutoFit/>
          </a:bodyPr>
          <a:lstStyle/>
          <a:p>
            <a:pPr marL="0" indent="0">
              <a:buNone/>
            </a:pPr>
            <a:r>
              <a:rPr lang="fr-FR" dirty="0"/>
              <a:t>Le guide doit:</a:t>
            </a:r>
          </a:p>
          <a:p>
            <a:pPr marL="0" indent="0">
              <a:buNone/>
            </a:pPr>
            <a:endParaRPr lang="fr-FR" dirty="0"/>
          </a:p>
          <a:p>
            <a:pPr marL="285750" indent="-285750">
              <a:buFont typeface="Wingdings" panose="05000000000000000000" pitchFamily="2" charset="2"/>
              <a:buChar char="Ø"/>
            </a:pPr>
            <a:r>
              <a:rPr lang="fr-FR" dirty="0"/>
              <a:t>Maîtriser les phases de la sortie et de l’entrée dans un véhicule</a:t>
            </a:r>
          </a:p>
          <a:p>
            <a:pPr marL="285750" indent="-285750">
              <a:buFont typeface="Wingdings" panose="05000000000000000000" pitchFamily="2" charset="2"/>
              <a:buChar char="Ø"/>
            </a:pPr>
            <a:r>
              <a:rPr lang="fr-FR" dirty="0"/>
              <a:t>Maîtriser l’usage du matériel obligatoire à l’éducation du chien</a:t>
            </a:r>
          </a:p>
          <a:p>
            <a:pPr marL="285750" indent="-285750">
              <a:buFont typeface="Wingdings" panose="05000000000000000000" pitchFamily="2" charset="2"/>
              <a:buChar char="Ø"/>
            </a:pPr>
            <a:r>
              <a:rPr lang="fr-FR" dirty="0"/>
              <a:t>Être capable d'énumérer les besoins physiologiques du chien</a:t>
            </a:r>
          </a:p>
          <a:p>
            <a:pPr marL="285750" indent="-285750">
              <a:buFont typeface="Wingdings" panose="05000000000000000000" pitchFamily="2" charset="2"/>
              <a:buChar char="Ø"/>
            </a:pPr>
            <a:r>
              <a:rPr lang="fr-CH" dirty="0"/>
              <a:t>Être capable d’expliquer l’acronyme DDD</a:t>
            </a:r>
          </a:p>
          <a:p>
            <a:pPr marL="285750" indent="-285750">
              <a:buFont typeface="Wingdings" panose="05000000000000000000" pitchFamily="2" charset="2"/>
              <a:buChar char="Ø"/>
            </a:pPr>
            <a:r>
              <a:rPr lang="fr-CH" dirty="0"/>
              <a:t>Être capable d’expliquer les différents types de récompenses</a:t>
            </a:r>
          </a:p>
          <a:p>
            <a:pPr marL="285750" indent="-285750">
              <a:buFont typeface="Wingdings" panose="05000000000000000000" pitchFamily="2" charset="2"/>
              <a:buChar char="Ø"/>
            </a:pPr>
            <a:r>
              <a:rPr lang="fr-FR" dirty="0"/>
              <a:t>Maîtriser le tempo de la récompense</a:t>
            </a:r>
          </a:p>
          <a:p>
            <a:pPr marL="285750" indent="-285750">
              <a:buFont typeface="Wingdings" panose="05000000000000000000" pitchFamily="2" charset="2"/>
              <a:buChar char="Ø"/>
            </a:pPr>
            <a:r>
              <a:rPr lang="fr-FR" dirty="0"/>
              <a:t>Proposer un exercice d’inhibition à la morsure</a:t>
            </a:r>
          </a:p>
          <a:p>
            <a:pPr marL="285750" indent="-285750">
              <a:buFont typeface="Wingdings" panose="05000000000000000000" pitchFamily="2" charset="2"/>
              <a:buChar char="Ø"/>
            </a:pPr>
            <a:r>
              <a:rPr lang="fr-FR" dirty="0"/>
              <a:t>Réaliser une phase de jeu, guide et chien durant 5 minutes.</a:t>
            </a:r>
            <a:endParaRPr lang="fr-CH" dirty="0"/>
          </a:p>
        </p:txBody>
      </p:sp>
    </p:spTree>
    <p:extLst>
      <p:ext uri="{BB962C8B-B14F-4D97-AF65-F5344CB8AC3E}">
        <p14:creationId xmlns:p14="http://schemas.microsoft.com/office/powerpoint/2010/main" val="1894579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Prérequis</a:t>
            </a:r>
            <a:br>
              <a:rPr lang="fr-FR" sz="2000" dirty="0"/>
            </a:br>
            <a:r>
              <a:rPr lang="fr-FR" sz="2000" dirty="0"/>
              <a:t> pour le passage en « Mini »2/2</a:t>
            </a:r>
            <a:endParaRPr lang="en-US" sz="2000" kern="1200" dirty="0">
              <a:solidFill>
                <a:srgbClr val="0070C0"/>
              </a:solidFill>
              <a:latin typeface="+mj-lt"/>
              <a:ea typeface="+mj-ea"/>
              <a:cs typeface="+mj-cs"/>
            </a:endParaRPr>
          </a:p>
        </p:txBody>
      </p:sp>
      <p:sp>
        <p:nvSpPr>
          <p:cNvPr id="7" name="ZoneTexte 6">
            <a:extLst>
              <a:ext uri="{FF2B5EF4-FFF2-40B4-BE49-F238E27FC236}">
                <a16:creationId xmlns:a16="http://schemas.microsoft.com/office/drawing/2014/main" id="{7CACA2EC-C966-1AD8-42DF-03998FAAD766}"/>
              </a:ext>
            </a:extLst>
          </p:cNvPr>
          <p:cNvSpPr txBox="1"/>
          <p:nvPr/>
        </p:nvSpPr>
        <p:spPr>
          <a:xfrm>
            <a:off x="3490091" y="1859339"/>
            <a:ext cx="6097314" cy="3139321"/>
          </a:xfrm>
          <a:prstGeom prst="rect">
            <a:avLst/>
          </a:prstGeom>
          <a:noFill/>
        </p:spPr>
        <p:txBody>
          <a:bodyPr wrap="square">
            <a:spAutoFit/>
          </a:bodyPr>
          <a:lstStyle/>
          <a:p>
            <a:r>
              <a:rPr lang="fr-FR" dirty="0"/>
              <a:t>Exercices: </a:t>
            </a:r>
          </a:p>
          <a:p>
            <a:endParaRPr lang="fr-FR" dirty="0"/>
          </a:p>
          <a:p>
            <a:pPr marL="285750" indent="-285750">
              <a:buFont typeface="Wingdings" panose="05000000000000000000" pitchFamily="2" charset="2"/>
              <a:buChar char="Ø"/>
            </a:pPr>
            <a:r>
              <a:rPr lang="fr-FR" dirty="0"/>
              <a:t>Marqueur + regard ou fix</a:t>
            </a:r>
          </a:p>
          <a:p>
            <a:pPr marL="285750" indent="-285750">
              <a:buFont typeface="Wingdings" panose="05000000000000000000" pitchFamily="2" charset="2"/>
              <a:buChar char="Ø"/>
            </a:pPr>
            <a:r>
              <a:rPr lang="fr-FR" dirty="0"/>
              <a:t>Assis – couché – debout, </a:t>
            </a:r>
          </a:p>
          <a:p>
            <a:pPr marL="285750" indent="-285750">
              <a:buFont typeface="Wingdings" panose="05000000000000000000" pitchFamily="2" charset="2"/>
              <a:buChar char="Ø"/>
            </a:pPr>
            <a:r>
              <a:rPr lang="fr-FR" dirty="0"/>
              <a:t>Passage entre jambes, en 8</a:t>
            </a:r>
            <a:endParaRPr lang="fr-CH" dirty="0"/>
          </a:p>
          <a:p>
            <a:pPr marL="285750" indent="-285750">
              <a:buFont typeface="Wingdings" panose="05000000000000000000" pitchFamily="2" charset="2"/>
              <a:buChar char="Ø"/>
            </a:pPr>
            <a:r>
              <a:rPr lang="fr-FR" dirty="0"/>
              <a:t>Attend - rappel en vue, avec aide.</a:t>
            </a:r>
          </a:p>
          <a:p>
            <a:pPr marL="285750" indent="-285750">
              <a:buFont typeface="Wingdings" panose="05000000000000000000" pitchFamily="2" charset="2"/>
              <a:buChar char="Ø"/>
            </a:pPr>
            <a:r>
              <a:rPr lang="fr-FR" dirty="0"/>
              <a:t>Reste – guide quitte le chien et reviens</a:t>
            </a:r>
          </a:p>
          <a:p>
            <a:pPr marL="285750" indent="-285750">
              <a:buFont typeface="Wingdings" panose="05000000000000000000" pitchFamily="2" charset="2"/>
              <a:buChar char="Ø"/>
            </a:pPr>
            <a:r>
              <a:rPr lang="fr-FR" dirty="0"/>
              <a:t>Exercice « donner la gamelle à mon chien » </a:t>
            </a:r>
          </a:p>
          <a:p>
            <a:pPr marL="285750" indent="-285750">
              <a:buFont typeface="Wingdings" panose="05000000000000000000" pitchFamily="2" charset="2"/>
              <a:buChar char="Ø"/>
            </a:pPr>
            <a:r>
              <a:rPr lang="fr-FR" dirty="0"/>
              <a:t>Exercice du passage de porte, entrée et sortie</a:t>
            </a:r>
          </a:p>
          <a:p>
            <a:pPr marL="285750" indent="-285750">
              <a:buFont typeface="Wingdings" panose="05000000000000000000" pitchFamily="2" charset="2"/>
              <a:buChar char="Ø"/>
            </a:pPr>
            <a:r>
              <a:rPr lang="fr-FR" dirty="0"/>
              <a:t>Lecture du chien dans les phases de jeu</a:t>
            </a:r>
          </a:p>
          <a:p>
            <a:pPr marL="285750" indent="-285750">
              <a:buFont typeface="Wingdings" panose="05000000000000000000" pitchFamily="2" charset="2"/>
              <a:buChar char="Ø"/>
            </a:pPr>
            <a:r>
              <a:rPr lang="fr-FR" dirty="0"/>
              <a:t>Phase de jeu avec un congénère</a:t>
            </a:r>
          </a:p>
        </p:txBody>
      </p:sp>
    </p:spTree>
    <p:extLst>
      <p:ext uri="{BB962C8B-B14F-4D97-AF65-F5344CB8AC3E}">
        <p14:creationId xmlns:p14="http://schemas.microsoft.com/office/powerpoint/2010/main" val="3350855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kern="1200" dirty="0">
                <a:latin typeface="+mj-lt"/>
                <a:ea typeface="+mj-ea"/>
                <a:cs typeface="+mj-cs"/>
              </a:rPr>
              <a:t>Les besoins </a:t>
            </a:r>
            <a:r>
              <a:rPr lang="fr-FR" sz="2000" dirty="0"/>
              <a:t>de votre chiot</a:t>
            </a:r>
            <a:endParaRPr lang="en-US" sz="2000" kern="1200" dirty="0">
              <a:latin typeface="+mj-lt"/>
              <a:ea typeface="+mj-ea"/>
              <a:cs typeface="+mj-cs"/>
            </a:endParaRPr>
          </a:p>
        </p:txBody>
      </p:sp>
      <p:pic>
        <p:nvPicPr>
          <p:cNvPr id="8" name="Image 7">
            <a:extLst>
              <a:ext uri="{FF2B5EF4-FFF2-40B4-BE49-F238E27FC236}">
                <a16:creationId xmlns:a16="http://schemas.microsoft.com/office/drawing/2014/main" id="{1B2464EE-B22C-0273-FEB6-915E206187CD}"/>
              </a:ext>
            </a:extLst>
          </p:cNvPr>
          <p:cNvPicPr>
            <a:picLocks noChangeAspect="1"/>
          </p:cNvPicPr>
          <p:nvPr/>
        </p:nvPicPr>
        <p:blipFill>
          <a:blip r:embed="rId2"/>
          <a:stretch>
            <a:fillRect/>
          </a:stretch>
        </p:blipFill>
        <p:spPr>
          <a:xfrm>
            <a:off x="3613610" y="1053202"/>
            <a:ext cx="7407742" cy="5070347"/>
          </a:xfrm>
          <a:prstGeom prst="rect">
            <a:avLst/>
          </a:prstGeom>
        </p:spPr>
      </p:pic>
    </p:spTree>
    <p:extLst>
      <p:ext uri="{BB962C8B-B14F-4D97-AF65-F5344CB8AC3E}">
        <p14:creationId xmlns:p14="http://schemas.microsoft.com/office/powerpoint/2010/main" val="4231947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Zone de confort</a:t>
            </a:r>
            <a:endParaRPr lang="en-US" sz="2000" kern="1200" dirty="0">
              <a:latin typeface="+mj-lt"/>
              <a:ea typeface="+mj-ea"/>
              <a:cs typeface="+mj-cs"/>
            </a:endParaRPr>
          </a:p>
        </p:txBody>
      </p:sp>
      <p:pic>
        <p:nvPicPr>
          <p:cNvPr id="5" name="Image 4">
            <a:extLst>
              <a:ext uri="{FF2B5EF4-FFF2-40B4-BE49-F238E27FC236}">
                <a16:creationId xmlns:a16="http://schemas.microsoft.com/office/drawing/2014/main" id="{F559DF9D-FF5B-1514-670E-6951CE985B1A}"/>
              </a:ext>
            </a:extLst>
          </p:cNvPr>
          <p:cNvPicPr>
            <a:picLocks noChangeAspect="1"/>
          </p:cNvPicPr>
          <p:nvPr/>
        </p:nvPicPr>
        <p:blipFill>
          <a:blip r:embed="rId2"/>
          <a:stretch>
            <a:fillRect/>
          </a:stretch>
        </p:blipFill>
        <p:spPr>
          <a:xfrm>
            <a:off x="3702461" y="704008"/>
            <a:ext cx="7085515" cy="5295602"/>
          </a:xfrm>
          <a:prstGeom prst="rect">
            <a:avLst/>
          </a:prstGeom>
        </p:spPr>
      </p:pic>
      <p:sp>
        <p:nvSpPr>
          <p:cNvPr id="7" name="ZoneTexte 6">
            <a:extLst>
              <a:ext uri="{FF2B5EF4-FFF2-40B4-BE49-F238E27FC236}">
                <a16:creationId xmlns:a16="http://schemas.microsoft.com/office/drawing/2014/main" id="{D2A3F038-DADF-372E-A408-657ED07B6D25}"/>
              </a:ext>
            </a:extLst>
          </p:cNvPr>
          <p:cNvSpPr txBox="1"/>
          <p:nvPr/>
        </p:nvSpPr>
        <p:spPr>
          <a:xfrm>
            <a:off x="8161810" y="6426278"/>
            <a:ext cx="3960059" cy="215444"/>
          </a:xfrm>
          <a:prstGeom prst="rect">
            <a:avLst/>
          </a:prstGeom>
          <a:noFill/>
        </p:spPr>
        <p:txBody>
          <a:bodyPr wrap="square">
            <a:spAutoFit/>
          </a:bodyPr>
          <a:lstStyle/>
          <a:p>
            <a:r>
              <a:rPr lang="fr-CH" sz="800" b="0" i="0" dirty="0">
                <a:effectLst/>
                <a:latin typeface="futura-lt-w01-light"/>
              </a:rPr>
              <a:t>Source:  </a:t>
            </a:r>
            <a:r>
              <a:rPr lang="fr-CH" sz="800" b="0" i="0" u="none" strike="noStrike" dirty="0">
                <a:effectLst/>
                <a:latin typeface="futura-lt-w01-light"/>
                <a:hlinkClick r:id="rId3">
                  <a:extLst>
                    <a:ext uri="{A12FA001-AC4F-418D-AE19-62706E023703}">
                      <ahyp:hlinkClr xmlns:ahyp="http://schemas.microsoft.com/office/drawing/2018/hyperlinkcolor" val="tx"/>
                    </a:ext>
                  </a:extLst>
                </a:hlinkClick>
              </a:rPr>
              <a:t>https://www.delatruffeauxsabots.fr/la-zone-de-confort-du-chien/</a:t>
            </a:r>
            <a:r>
              <a:rPr lang="fr-CH" sz="800" b="0" i="0" dirty="0">
                <a:effectLst/>
                <a:latin typeface="futura-lt-w01-light"/>
              </a:rPr>
              <a:t> </a:t>
            </a:r>
            <a:endParaRPr lang="fr-CH" sz="800" dirty="0"/>
          </a:p>
        </p:txBody>
      </p:sp>
    </p:spTree>
    <p:extLst>
      <p:ext uri="{BB962C8B-B14F-4D97-AF65-F5344CB8AC3E}">
        <p14:creationId xmlns:p14="http://schemas.microsoft.com/office/powerpoint/2010/main" val="116871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Besoins physiologiques et sentiment de sécurité</a:t>
            </a:r>
            <a:endParaRPr lang="en-US" sz="2000" kern="1200" dirty="0">
              <a:latin typeface="+mj-lt"/>
              <a:ea typeface="+mj-ea"/>
              <a:cs typeface="+mj-cs"/>
            </a:endParaRPr>
          </a:p>
        </p:txBody>
      </p:sp>
      <p:pic>
        <p:nvPicPr>
          <p:cNvPr id="5" name="Image 4">
            <a:extLst>
              <a:ext uri="{FF2B5EF4-FFF2-40B4-BE49-F238E27FC236}">
                <a16:creationId xmlns:a16="http://schemas.microsoft.com/office/drawing/2014/main" id="{FF90D32D-3BE1-71AF-9DBE-E75E76C121CA}"/>
              </a:ext>
            </a:extLst>
          </p:cNvPr>
          <p:cNvPicPr>
            <a:picLocks noChangeAspect="1"/>
          </p:cNvPicPr>
          <p:nvPr/>
        </p:nvPicPr>
        <p:blipFill>
          <a:blip r:embed="rId2"/>
          <a:stretch>
            <a:fillRect/>
          </a:stretch>
        </p:blipFill>
        <p:spPr>
          <a:xfrm rot="19509062">
            <a:off x="1462714" y="419112"/>
            <a:ext cx="1638005" cy="1024271"/>
          </a:xfrm>
          <a:prstGeom prst="rect">
            <a:avLst/>
          </a:prstGeom>
        </p:spPr>
      </p:pic>
      <p:sp>
        <p:nvSpPr>
          <p:cNvPr id="6" name="ZoneTexte 5">
            <a:extLst>
              <a:ext uri="{FF2B5EF4-FFF2-40B4-BE49-F238E27FC236}">
                <a16:creationId xmlns:a16="http://schemas.microsoft.com/office/drawing/2014/main" id="{AB01FD58-27AD-4A44-2F21-78B7E7035B64}"/>
              </a:ext>
            </a:extLst>
          </p:cNvPr>
          <p:cNvSpPr txBox="1"/>
          <p:nvPr/>
        </p:nvSpPr>
        <p:spPr>
          <a:xfrm>
            <a:off x="3632520" y="493829"/>
            <a:ext cx="6097314" cy="3970318"/>
          </a:xfrm>
          <a:prstGeom prst="rect">
            <a:avLst/>
          </a:prstGeom>
          <a:noFill/>
        </p:spPr>
        <p:txBody>
          <a:bodyPr wrap="square">
            <a:spAutoFit/>
          </a:bodyPr>
          <a:lstStyle/>
          <a:p>
            <a:r>
              <a:rPr lang="fr-FR" dirty="0"/>
              <a:t>Identifier les réflexes de défense</a:t>
            </a:r>
          </a:p>
          <a:p>
            <a:endParaRPr lang="fr-FR" dirty="0"/>
          </a:p>
          <a:p>
            <a:pPr marL="285750" indent="-285750">
              <a:buFont typeface="Wingdings" panose="05000000000000000000" pitchFamily="2" charset="2"/>
              <a:buChar char="v"/>
            </a:pPr>
            <a:r>
              <a:rPr lang="fr-FR" dirty="0"/>
              <a:t>La fuite</a:t>
            </a:r>
          </a:p>
          <a:p>
            <a:pPr marL="285750" indent="-285750">
              <a:buFont typeface="Wingdings" panose="05000000000000000000" pitchFamily="2" charset="2"/>
              <a:buChar char="v"/>
            </a:pPr>
            <a:r>
              <a:rPr lang="fr-FR" dirty="0"/>
              <a:t>Se figer</a:t>
            </a:r>
          </a:p>
          <a:p>
            <a:pPr marL="285750" indent="-285750">
              <a:buFont typeface="Wingdings" panose="05000000000000000000" pitchFamily="2" charset="2"/>
              <a:buChar char="v"/>
            </a:pPr>
            <a:r>
              <a:rPr lang="fr-FR" dirty="0"/>
              <a:t>Ou se retourner contre l’objet de sa peur</a:t>
            </a:r>
          </a:p>
          <a:p>
            <a:endParaRPr lang="fr-FR" dirty="0"/>
          </a:p>
          <a:p>
            <a:r>
              <a:rPr lang="fr-FR" dirty="0"/>
              <a:t>Pour qu’il se sente en sécurité il a besoin entre autres</a:t>
            </a:r>
          </a:p>
          <a:p>
            <a:endParaRPr lang="fr-FR" dirty="0"/>
          </a:p>
          <a:p>
            <a:pPr marL="285750" indent="-285750">
              <a:buFont typeface="Wingdings" panose="05000000000000000000" pitchFamily="2" charset="2"/>
              <a:buChar char="v"/>
            </a:pPr>
            <a:r>
              <a:rPr lang="fr-FR" dirty="0"/>
              <a:t>D’un cadre avec des règles claires</a:t>
            </a:r>
          </a:p>
          <a:p>
            <a:pPr marL="285750" indent="-285750">
              <a:buFont typeface="Wingdings" panose="05000000000000000000" pitchFamily="2" charset="2"/>
              <a:buChar char="v"/>
            </a:pPr>
            <a:r>
              <a:rPr lang="fr-FR" dirty="0"/>
              <a:t>D’un guide, fiable, constant, confiant, rassurant, calme,  sachant faire preuve de fermeté.</a:t>
            </a:r>
          </a:p>
          <a:p>
            <a:endParaRPr lang="fr-FR" dirty="0"/>
          </a:p>
          <a:p>
            <a:r>
              <a:rPr lang="fr-FR" dirty="0"/>
              <a:t>Dans un groupe d’humain, il est primordial d’être en accord les uns avec les autres sur la manière d’interagir avec le chiot.</a:t>
            </a:r>
          </a:p>
        </p:txBody>
      </p:sp>
      <p:sp>
        <p:nvSpPr>
          <p:cNvPr id="7" name="ZoneTexte 6">
            <a:extLst>
              <a:ext uri="{FF2B5EF4-FFF2-40B4-BE49-F238E27FC236}">
                <a16:creationId xmlns:a16="http://schemas.microsoft.com/office/drawing/2014/main" id="{D4382B64-E63C-8185-FFAB-298AD3ADCE6E}"/>
              </a:ext>
            </a:extLst>
          </p:cNvPr>
          <p:cNvSpPr txBox="1"/>
          <p:nvPr/>
        </p:nvSpPr>
        <p:spPr>
          <a:xfrm>
            <a:off x="3628832" y="4645411"/>
            <a:ext cx="6097314" cy="2031325"/>
          </a:xfrm>
          <a:prstGeom prst="rect">
            <a:avLst/>
          </a:prstGeom>
          <a:noFill/>
        </p:spPr>
        <p:txBody>
          <a:bodyPr wrap="square">
            <a:spAutoFit/>
          </a:bodyPr>
          <a:lstStyle/>
          <a:p>
            <a:r>
              <a:rPr lang="fr-FR" dirty="0"/>
              <a:t>Une règle s’applique lors d’une séance d’entraînement et dans la vie de tous les jours, celui qui « tient la laisse » (qui amorce l’exercice) dirige la manœuvre jusqu’au bout, les autres observent en silence. Les remarques et commentaires n’ont pas leurs places à ce moment car elles discréditent le guide dans sa capacité de gérer l’exercice.</a:t>
            </a:r>
          </a:p>
          <a:p>
            <a:r>
              <a:rPr lang="fr-FR" dirty="0"/>
              <a:t>N’oubliez jamais, votre chien observe tout.</a:t>
            </a:r>
          </a:p>
        </p:txBody>
      </p:sp>
      <p:pic>
        <p:nvPicPr>
          <p:cNvPr id="13" name="Image 12">
            <a:extLst>
              <a:ext uri="{FF2B5EF4-FFF2-40B4-BE49-F238E27FC236}">
                <a16:creationId xmlns:a16="http://schemas.microsoft.com/office/drawing/2014/main" id="{10ECB3EF-54FB-62EA-C0AA-BB812D6A991A}"/>
              </a:ext>
            </a:extLst>
          </p:cNvPr>
          <p:cNvPicPr>
            <a:picLocks noChangeAspect="1"/>
          </p:cNvPicPr>
          <p:nvPr/>
        </p:nvPicPr>
        <p:blipFill>
          <a:blip r:embed="rId3"/>
          <a:stretch>
            <a:fillRect/>
          </a:stretch>
        </p:blipFill>
        <p:spPr>
          <a:xfrm>
            <a:off x="9486467" y="1702742"/>
            <a:ext cx="2065453" cy="1409241"/>
          </a:xfrm>
          <a:prstGeom prst="rect">
            <a:avLst/>
          </a:prstGeom>
        </p:spPr>
      </p:pic>
      <p:pic>
        <p:nvPicPr>
          <p:cNvPr id="15" name="Image 14">
            <a:extLst>
              <a:ext uri="{FF2B5EF4-FFF2-40B4-BE49-F238E27FC236}">
                <a16:creationId xmlns:a16="http://schemas.microsoft.com/office/drawing/2014/main" id="{D60460DD-D8CB-584C-DE88-B6D98B5214B6}"/>
              </a:ext>
            </a:extLst>
          </p:cNvPr>
          <p:cNvPicPr>
            <a:picLocks noChangeAspect="1"/>
          </p:cNvPicPr>
          <p:nvPr/>
        </p:nvPicPr>
        <p:blipFill>
          <a:blip r:embed="rId4"/>
          <a:stretch>
            <a:fillRect/>
          </a:stretch>
        </p:blipFill>
        <p:spPr>
          <a:xfrm>
            <a:off x="10115871" y="3111983"/>
            <a:ext cx="866896" cy="743054"/>
          </a:xfrm>
          <a:prstGeom prst="rect">
            <a:avLst/>
          </a:prstGeom>
        </p:spPr>
      </p:pic>
      <p:pic>
        <p:nvPicPr>
          <p:cNvPr id="19" name="Image 18">
            <a:extLst>
              <a:ext uri="{FF2B5EF4-FFF2-40B4-BE49-F238E27FC236}">
                <a16:creationId xmlns:a16="http://schemas.microsoft.com/office/drawing/2014/main" id="{DB3572B1-F74A-6AEC-3473-1FA929574572}"/>
              </a:ext>
            </a:extLst>
          </p:cNvPr>
          <p:cNvPicPr>
            <a:picLocks noChangeAspect="1"/>
          </p:cNvPicPr>
          <p:nvPr/>
        </p:nvPicPr>
        <p:blipFill>
          <a:blip r:embed="rId5"/>
          <a:stretch>
            <a:fillRect/>
          </a:stretch>
        </p:blipFill>
        <p:spPr>
          <a:xfrm>
            <a:off x="9726146" y="4007939"/>
            <a:ext cx="2000529" cy="2486372"/>
          </a:xfrm>
          <a:prstGeom prst="rect">
            <a:avLst/>
          </a:prstGeom>
        </p:spPr>
      </p:pic>
      <p:sp>
        <p:nvSpPr>
          <p:cNvPr id="3" name="Bulle narrative : ronde 2">
            <a:extLst>
              <a:ext uri="{FF2B5EF4-FFF2-40B4-BE49-F238E27FC236}">
                <a16:creationId xmlns:a16="http://schemas.microsoft.com/office/drawing/2014/main" id="{4677E489-50FF-BE38-82AF-27FA77DE4213}"/>
              </a:ext>
            </a:extLst>
          </p:cNvPr>
          <p:cNvSpPr/>
          <p:nvPr/>
        </p:nvSpPr>
        <p:spPr>
          <a:xfrm>
            <a:off x="7723661" y="181264"/>
            <a:ext cx="1762806" cy="852074"/>
          </a:xfrm>
          <a:prstGeom prst="wedgeEllipseCallout">
            <a:avLst>
              <a:gd name="adj1" fmla="val 48485"/>
              <a:gd name="adj2" fmla="val 897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J’ai appris comme ça au cours</a:t>
            </a:r>
            <a:endParaRPr lang="fr-CH" dirty="0"/>
          </a:p>
        </p:txBody>
      </p:sp>
      <p:sp>
        <p:nvSpPr>
          <p:cNvPr id="4" name="Bulle narrative : ronde 3">
            <a:extLst>
              <a:ext uri="{FF2B5EF4-FFF2-40B4-BE49-F238E27FC236}">
                <a16:creationId xmlns:a16="http://schemas.microsoft.com/office/drawing/2014/main" id="{07C99955-69EF-86E5-D9C7-CC06D69A3209}"/>
              </a:ext>
            </a:extLst>
          </p:cNvPr>
          <p:cNvSpPr/>
          <p:nvPr/>
        </p:nvSpPr>
        <p:spPr>
          <a:xfrm>
            <a:off x="9829800" y="181264"/>
            <a:ext cx="1926653" cy="1227976"/>
          </a:xfrm>
          <a:prstGeom prst="wedgeEllipseCallout">
            <a:avLst>
              <a:gd name="adj1" fmla="val 5109"/>
              <a:gd name="adj2" fmla="val 886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Ce n’est pas comme ça sur </a:t>
            </a:r>
            <a:r>
              <a:rPr lang="fr-FR" dirty="0" err="1"/>
              <a:t>Youtube</a:t>
            </a:r>
            <a:endParaRPr lang="fr-CH" dirty="0"/>
          </a:p>
        </p:txBody>
      </p:sp>
    </p:spTree>
    <p:extLst>
      <p:ext uri="{BB962C8B-B14F-4D97-AF65-F5344CB8AC3E}">
        <p14:creationId xmlns:p14="http://schemas.microsoft.com/office/powerpoint/2010/main" val="195126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La récompense</a:t>
            </a:r>
            <a:endParaRPr lang="en-US" sz="2000" kern="1200" dirty="0">
              <a:latin typeface="+mj-lt"/>
              <a:ea typeface="+mj-ea"/>
              <a:cs typeface="+mj-cs"/>
            </a:endParaRPr>
          </a:p>
        </p:txBody>
      </p:sp>
      <p:sp>
        <p:nvSpPr>
          <p:cNvPr id="4" name="ZoneTexte 3">
            <a:extLst>
              <a:ext uri="{FF2B5EF4-FFF2-40B4-BE49-F238E27FC236}">
                <a16:creationId xmlns:a16="http://schemas.microsoft.com/office/drawing/2014/main" id="{3E51CC0A-7372-A7E8-1D48-BC00D634BD6F}"/>
              </a:ext>
            </a:extLst>
          </p:cNvPr>
          <p:cNvSpPr txBox="1"/>
          <p:nvPr/>
        </p:nvSpPr>
        <p:spPr>
          <a:xfrm>
            <a:off x="3452324" y="791391"/>
            <a:ext cx="6097314" cy="3970318"/>
          </a:xfrm>
          <a:prstGeom prst="rect">
            <a:avLst/>
          </a:prstGeom>
          <a:noFill/>
        </p:spPr>
        <p:txBody>
          <a:bodyPr wrap="square">
            <a:spAutoFit/>
          </a:bodyPr>
          <a:lstStyle/>
          <a:p>
            <a:r>
              <a:rPr lang="fr-FR" sz="1800" dirty="0"/>
              <a:t>A quoi servent les récompenses ?</a:t>
            </a:r>
          </a:p>
          <a:p>
            <a:pPr marL="285750" indent="-285750">
              <a:buFont typeface="Wingdings" panose="05000000000000000000" pitchFamily="2" charset="2"/>
              <a:buChar char="v"/>
            </a:pPr>
            <a:r>
              <a:rPr lang="fr-FR" dirty="0"/>
              <a:t>A renforcer positivement une action désirée</a:t>
            </a:r>
          </a:p>
          <a:p>
            <a:endParaRPr lang="fr-FR" dirty="0"/>
          </a:p>
          <a:p>
            <a:r>
              <a:rPr lang="fr-FR" dirty="0"/>
              <a:t>Quand récompenser ?</a:t>
            </a:r>
          </a:p>
          <a:p>
            <a:pPr marL="285750" indent="-285750">
              <a:buFont typeface="Wingdings" panose="05000000000000000000" pitchFamily="2" charset="2"/>
              <a:buChar char="v"/>
            </a:pPr>
            <a:r>
              <a:rPr lang="fr-FR" dirty="0"/>
              <a:t>Immédiatement après la réalisation de l’action désirée</a:t>
            </a:r>
          </a:p>
          <a:p>
            <a:endParaRPr lang="fr-FR" dirty="0"/>
          </a:p>
          <a:p>
            <a:r>
              <a:rPr lang="fr-FR" dirty="0"/>
              <a:t>Avec quoi récompensé ?</a:t>
            </a:r>
          </a:p>
          <a:p>
            <a:pPr marL="285750" indent="-285750">
              <a:buFont typeface="Wingdings" panose="05000000000000000000" pitchFamily="2" charset="2"/>
              <a:buChar char="v"/>
            </a:pPr>
            <a:r>
              <a:rPr lang="fr-FR" dirty="0"/>
              <a:t>L’intérêt du chien peut varier, selon les stimulus avoisinants et/ou la récompense proposée, mais l’intérêt que porte le guide sur la récompense, aura également un effet.</a:t>
            </a:r>
          </a:p>
          <a:p>
            <a:pPr marL="285750" indent="-285750">
              <a:buFont typeface="Wingdings" panose="05000000000000000000" pitchFamily="2" charset="2"/>
              <a:buChar char="v"/>
            </a:pPr>
            <a:r>
              <a:rPr lang="fr-FR" dirty="0"/>
              <a:t>Ci-contre, l’échelle des récompenses. </a:t>
            </a:r>
          </a:p>
          <a:p>
            <a:pPr marL="285750" indent="-285750">
              <a:buFont typeface="Wingdings" panose="05000000000000000000" pitchFamily="2" charset="2"/>
              <a:buChar char="v"/>
            </a:pPr>
            <a:endParaRPr lang="fr-FR" dirty="0"/>
          </a:p>
          <a:p>
            <a:r>
              <a:rPr lang="fr-FR" b="1" i="1" u="sng" dirty="0"/>
              <a:t>Nous vous rendons attentif au fait que certains chiens peuvent développer des intolérances alimentaires</a:t>
            </a:r>
          </a:p>
        </p:txBody>
      </p:sp>
      <p:pic>
        <p:nvPicPr>
          <p:cNvPr id="8" name="Image 7">
            <a:extLst>
              <a:ext uri="{FF2B5EF4-FFF2-40B4-BE49-F238E27FC236}">
                <a16:creationId xmlns:a16="http://schemas.microsoft.com/office/drawing/2014/main" id="{7DB137CC-7E21-06B0-FDB6-780FA77B77C9}"/>
              </a:ext>
            </a:extLst>
          </p:cNvPr>
          <p:cNvPicPr>
            <a:picLocks noChangeAspect="1"/>
          </p:cNvPicPr>
          <p:nvPr/>
        </p:nvPicPr>
        <p:blipFill>
          <a:blip r:embed="rId2"/>
          <a:stretch>
            <a:fillRect/>
          </a:stretch>
        </p:blipFill>
        <p:spPr>
          <a:xfrm>
            <a:off x="10994794" y="5781410"/>
            <a:ext cx="838317" cy="960791"/>
          </a:xfrm>
          <a:prstGeom prst="rect">
            <a:avLst/>
          </a:prstGeom>
        </p:spPr>
      </p:pic>
      <p:pic>
        <p:nvPicPr>
          <p:cNvPr id="12" name="Image 11">
            <a:extLst>
              <a:ext uri="{FF2B5EF4-FFF2-40B4-BE49-F238E27FC236}">
                <a16:creationId xmlns:a16="http://schemas.microsoft.com/office/drawing/2014/main" id="{7E599C2A-649E-DE7E-157A-4750C9777C29}"/>
              </a:ext>
            </a:extLst>
          </p:cNvPr>
          <p:cNvPicPr>
            <a:picLocks noChangeAspect="1"/>
          </p:cNvPicPr>
          <p:nvPr/>
        </p:nvPicPr>
        <p:blipFill>
          <a:blip r:embed="rId3"/>
          <a:stretch>
            <a:fillRect/>
          </a:stretch>
        </p:blipFill>
        <p:spPr>
          <a:xfrm>
            <a:off x="10994794" y="5044282"/>
            <a:ext cx="838317" cy="718557"/>
          </a:xfrm>
          <a:prstGeom prst="rect">
            <a:avLst/>
          </a:prstGeom>
        </p:spPr>
      </p:pic>
      <p:pic>
        <p:nvPicPr>
          <p:cNvPr id="14" name="Image 13">
            <a:extLst>
              <a:ext uri="{FF2B5EF4-FFF2-40B4-BE49-F238E27FC236}">
                <a16:creationId xmlns:a16="http://schemas.microsoft.com/office/drawing/2014/main" id="{13790EA3-7F18-F8BA-E82F-D6EC6590652C}"/>
              </a:ext>
            </a:extLst>
          </p:cNvPr>
          <p:cNvPicPr>
            <a:picLocks noChangeAspect="1"/>
          </p:cNvPicPr>
          <p:nvPr/>
        </p:nvPicPr>
        <p:blipFill>
          <a:blip r:embed="rId4"/>
          <a:stretch>
            <a:fillRect/>
          </a:stretch>
        </p:blipFill>
        <p:spPr>
          <a:xfrm>
            <a:off x="10858557" y="3764749"/>
            <a:ext cx="1033134" cy="1073062"/>
          </a:xfrm>
          <a:prstGeom prst="rect">
            <a:avLst/>
          </a:prstGeom>
        </p:spPr>
      </p:pic>
      <p:pic>
        <p:nvPicPr>
          <p:cNvPr id="16" name="Image 15">
            <a:extLst>
              <a:ext uri="{FF2B5EF4-FFF2-40B4-BE49-F238E27FC236}">
                <a16:creationId xmlns:a16="http://schemas.microsoft.com/office/drawing/2014/main" id="{8C5C0AE6-6A38-4C56-4CB4-5738AE22F9F9}"/>
              </a:ext>
            </a:extLst>
          </p:cNvPr>
          <p:cNvPicPr>
            <a:picLocks noChangeAspect="1"/>
          </p:cNvPicPr>
          <p:nvPr/>
        </p:nvPicPr>
        <p:blipFill>
          <a:blip r:embed="rId5"/>
          <a:stretch>
            <a:fillRect/>
          </a:stretch>
        </p:blipFill>
        <p:spPr>
          <a:xfrm>
            <a:off x="10722322" y="2607306"/>
            <a:ext cx="1110789" cy="780353"/>
          </a:xfrm>
          <a:prstGeom prst="rect">
            <a:avLst/>
          </a:prstGeom>
        </p:spPr>
      </p:pic>
      <p:pic>
        <p:nvPicPr>
          <p:cNvPr id="18" name="Image 17">
            <a:extLst>
              <a:ext uri="{FF2B5EF4-FFF2-40B4-BE49-F238E27FC236}">
                <a16:creationId xmlns:a16="http://schemas.microsoft.com/office/drawing/2014/main" id="{FF4128C3-2374-BF46-CCA2-17A539300006}"/>
              </a:ext>
            </a:extLst>
          </p:cNvPr>
          <p:cNvPicPr>
            <a:picLocks noChangeAspect="1"/>
          </p:cNvPicPr>
          <p:nvPr/>
        </p:nvPicPr>
        <p:blipFill>
          <a:blip r:embed="rId6"/>
          <a:stretch>
            <a:fillRect/>
          </a:stretch>
        </p:blipFill>
        <p:spPr>
          <a:xfrm>
            <a:off x="10763687" y="1536075"/>
            <a:ext cx="841359" cy="696297"/>
          </a:xfrm>
          <a:prstGeom prst="rect">
            <a:avLst/>
          </a:prstGeom>
        </p:spPr>
      </p:pic>
      <p:pic>
        <p:nvPicPr>
          <p:cNvPr id="22" name="Image 21">
            <a:extLst>
              <a:ext uri="{FF2B5EF4-FFF2-40B4-BE49-F238E27FC236}">
                <a16:creationId xmlns:a16="http://schemas.microsoft.com/office/drawing/2014/main" id="{8E44CED1-8E72-B89F-7E82-4CEE8C06B2DF}"/>
              </a:ext>
            </a:extLst>
          </p:cNvPr>
          <p:cNvPicPr>
            <a:picLocks noChangeAspect="1"/>
          </p:cNvPicPr>
          <p:nvPr/>
        </p:nvPicPr>
        <p:blipFill>
          <a:blip r:embed="rId7"/>
          <a:stretch>
            <a:fillRect/>
          </a:stretch>
        </p:blipFill>
        <p:spPr>
          <a:xfrm rot="3947634">
            <a:off x="10900467" y="279544"/>
            <a:ext cx="598044" cy="1249012"/>
          </a:xfrm>
          <a:prstGeom prst="rect">
            <a:avLst/>
          </a:prstGeom>
        </p:spPr>
      </p:pic>
      <p:pic>
        <p:nvPicPr>
          <p:cNvPr id="24" name="Image 23">
            <a:extLst>
              <a:ext uri="{FF2B5EF4-FFF2-40B4-BE49-F238E27FC236}">
                <a16:creationId xmlns:a16="http://schemas.microsoft.com/office/drawing/2014/main" id="{E96B0749-D535-7FE9-1AE9-EE13D921CC46}"/>
              </a:ext>
            </a:extLst>
          </p:cNvPr>
          <p:cNvPicPr>
            <a:picLocks noChangeAspect="1"/>
          </p:cNvPicPr>
          <p:nvPr/>
        </p:nvPicPr>
        <p:blipFill>
          <a:blip r:embed="rId8"/>
          <a:stretch>
            <a:fillRect/>
          </a:stretch>
        </p:blipFill>
        <p:spPr>
          <a:xfrm>
            <a:off x="2013557" y="4999102"/>
            <a:ext cx="1757164" cy="1480943"/>
          </a:xfrm>
          <a:prstGeom prst="rect">
            <a:avLst/>
          </a:prstGeom>
        </p:spPr>
      </p:pic>
      <p:sp>
        <p:nvSpPr>
          <p:cNvPr id="25" name="ZoneTexte 24">
            <a:extLst>
              <a:ext uri="{FF2B5EF4-FFF2-40B4-BE49-F238E27FC236}">
                <a16:creationId xmlns:a16="http://schemas.microsoft.com/office/drawing/2014/main" id="{D2A4C1FE-E66F-2DA4-3417-2604C8349B30}"/>
              </a:ext>
            </a:extLst>
          </p:cNvPr>
          <p:cNvSpPr txBox="1"/>
          <p:nvPr/>
        </p:nvSpPr>
        <p:spPr>
          <a:xfrm>
            <a:off x="4027114" y="5277908"/>
            <a:ext cx="6097314" cy="1200329"/>
          </a:xfrm>
          <a:prstGeom prst="rect">
            <a:avLst/>
          </a:prstGeom>
          <a:noFill/>
        </p:spPr>
        <p:txBody>
          <a:bodyPr wrap="square">
            <a:spAutoFit/>
          </a:bodyPr>
          <a:lstStyle/>
          <a:p>
            <a:r>
              <a:rPr lang="fr-FR" dirty="0"/>
              <a:t>Le jouet utilisé comme récompense, doit être utilisé que pour cela. Il reste votre propriété et n’est pas laissé en libre service.</a:t>
            </a:r>
          </a:p>
          <a:p>
            <a:r>
              <a:rPr lang="fr-FR" dirty="0"/>
              <a:t>N’utiliser la récompense alimentaire à forte appétence</a:t>
            </a:r>
          </a:p>
          <a:p>
            <a:r>
              <a:rPr lang="fr-FR" dirty="0"/>
              <a:t>(ex. Parfait, fromage etc.), que pour les cas difficiles.</a:t>
            </a:r>
          </a:p>
        </p:txBody>
      </p:sp>
      <p:pic>
        <p:nvPicPr>
          <p:cNvPr id="26" name="Image 25">
            <a:extLst>
              <a:ext uri="{FF2B5EF4-FFF2-40B4-BE49-F238E27FC236}">
                <a16:creationId xmlns:a16="http://schemas.microsoft.com/office/drawing/2014/main" id="{D773DE5E-9F66-388C-37CF-0082D938102A}"/>
              </a:ext>
            </a:extLst>
          </p:cNvPr>
          <p:cNvPicPr>
            <a:picLocks noChangeAspect="1"/>
          </p:cNvPicPr>
          <p:nvPr/>
        </p:nvPicPr>
        <p:blipFill>
          <a:blip r:embed="rId8"/>
          <a:stretch>
            <a:fillRect/>
          </a:stretch>
        </p:blipFill>
        <p:spPr>
          <a:xfrm>
            <a:off x="2165957" y="5151502"/>
            <a:ext cx="1757164" cy="1480943"/>
          </a:xfrm>
          <a:prstGeom prst="rect">
            <a:avLst/>
          </a:prstGeom>
        </p:spPr>
      </p:pic>
    </p:spTree>
    <p:extLst>
      <p:ext uri="{BB962C8B-B14F-4D97-AF65-F5344CB8AC3E}">
        <p14:creationId xmlns:p14="http://schemas.microsoft.com/office/powerpoint/2010/main" val="3208533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La récompense</a:t>
            </a:r>
            <a:endParaRPr lang="en-US" sz="2000" kern="1200" dirty="0">
              <a:latin typeface="+mj-lt"/>
              <a:ea typeface="+mj-ea"/>
              <a:cs typeface="+mj-cs"/>
            </a:endParaRPr>
          </a:p>
        </p:txBody>
      </p:sp>
      <p:sp>
        <p:nvSpPr>
          <p:cNvPr id="4" name="ZoneTexte 3">
            <a:extLst>
              <a:ext uri="{FF2B5EF4-FFF2-40B4-BE49-F238E27FC236}">
                <a16:creationId xmlns:a16="http://schemas.microsoft.com/office/drawing/2014/main" id="{3E51CC0A-7372-A7E8-1D48-BC00D634BD6F}"/>
              </a:ext>
            </a:extLst>
          </p:cNvPr>
          <p:cNvSpPr txBox="1"/>
          <p:nvPr/>
        </p:nvSpPr>
        <p:spPr>
          <a:xfrm>
            <a:off x="3648966" y="633654"/>
            <a:ext cx="6097314" cy="646331"/>
          </a:xfrm>
          <a:prstGeom prst="rect">
            <a:avLst/>
          </a:prstGeom>
          <a:noFill/>
        </p:spPr>
        <p:txBody>
          <a:bodyPr wrap="square">
            <a:spAutoFit/>
          </a:bodyPr>
          <a:lstStyle/>
          <a:p>
            <a:r>
              <a:rPr lang="fr-FR" sz="1800" dirty="0"/>
              <a:t>Comment donner une récompenser alimentaire ?</a:t>
            </a:r>
          </a:p>
          <a:p>
            <a:endParaRPr lang="fr-CH" dirty="0"/>
          </a:p>
        </p:txBody>
      </p:sp>
      <p:pic>
        <p:nvPicPr>
          <p:cNvPr id="5" name="Image 4">
            <a:extLst>
              <a:ext uri="{FF2B5EF4-FFF2-40B4-BE49-F238E27FC236}">
                <a16:creationId xmlns:a16="http://schemas.microsoft.com/office/drawing/2014/main" id="{CB3DC9A9-8274-B328-58A7-8C8AD5A1F54F}"/>
              </a:ext>
            </a:extLst>
          </p:cNvPr>
          <p:cNvPicPr>
            <a:picLocks noChangeAspect="1"/>
          </p:cNvPicPr>
          <p:nvPr/>
        </p:nvPicPr>
        <p:blipFill>
          <a:blip r:embed="rId2"/>
          <a:stretch>
            <a:fillRect/>
          </a:stretch>
        </p:blipFill>
        <p:spPr>
          <a:xfrm rot="2122213">
            <a:off x="8293716" y="3822645"/>
            <a:ext cx="1400529" cy="764763"/>
          </a:xfrm>
          <a:prstGeom prst="rect">
            <a:avLst/>
          </a:prstGeom>
        </p:spPr>
      </p:pic>
      <p:pic>
        <p:nvPicPr>
          <p:cNvPr id="10" name="Image 9">
            <a:extLst>
              <a:ext uri="{FF2B5EF4-FFF2-40B4-BE49-F238E27FC236}">
                <a16:creationId xmlns:a16="http://schemas.microsoft.com/office/drawing/2014/main" id="{7FA754D7-3A68-A99C-C1A0-A08E21760AF2}"/>
              </a:ext>
            </a:extLst>
          </p:cNvPr>
          <p:cNvPicPr>
            <a:picLocks noChangeAspect="1"/>
          </p:cNvPicPr>
          <p:nvPr/>
        </p:nvPicPr>
        <p:blipFill>
          <a:blip r:embed="rId3"/>
          <a:stretch>
            <a:fillRect/>
          </a:stretch>
        </p:blipFill>
        <p:spPr>
          <a:xfrm>
            <a:off x="4508939" y="1609471"/>
            <a:ext cx="898684" cy="2316072"/>
          </a:xfrm>
          <a:prstGeom prst="rect">
            <a:avLst/>
          </a:prstGeom>
        </p:spPr>
      </p:pic>
      <p:pic>
        <p:nvPicPr>
          <p:cNvPr id="13" name="Image 12">
            <a:extLst>
              <a:ext uri="{FF2B5EF4-FFF2-40B4-BE49-F238E27FC236}">
                <a16:creationId xmlns:a16="http://schemas.microsoft.com/office/drawing/2014/main" id="{01232320-2E4E-49F9-4FE6-EF679D198FB1}"/>
              </a:ext>
            </a:extLst>
          </p:cNvPr>
          <p:cNvPicPr>
            <a:picLocks noChangeAspect="1"/>
          </p:cNvPicPr>
          <p:nvPr/>
        </p:nvPicPr>
        <p:blipFill>
          <a:blip r:embed="rId4"/>
          <a:stretch>
            <a:fillRect/>
          </a:stretch>
        </p:blipFill>
        <p:spPr>
          <a:xfrm>
            <a:off x="6400801" y="1618997"/>
            <a:ext cx="634760" cy="2319317"/>
          </a:xfrm>
          <a:prstGeom prst="rect">
            <a:avLst/>
          </a:prstGeom>
        </p:spPr>
      </p:pic>
      <p:sp>
        <p:nvSpPr>
          <p:cNvPr id="14" name="Forme libre : forme 13">
            <a:extLst>
              <a:ext uri="{FF2B5EF4-FFF2-40B4-BE49-F238E27FC236}">
                <a16:creationId xmlns:a16="http://schemas.microsoft.com/office/drawing/2014/main" id="{CDDD0C98-71C8-38E9-27A0-A27C5E6EAC1A}"/>
              </a:ext>
            </a:extLst>
          </p:cNvPr>
          <p:cNvSpPr/>
          <p:nvPr/>
        </p:nvSpPr>
        <p:spPr>
          <a:xfrm>
            <a:off x="4904877" y="1913639"/>
            <a:ext cx="392337" cy="1312470"/>
          </a:xfrm>
          <a:custGeom>
            <a:avLst/>
            <a:gdLst>
              <a:gd name="connsiteX0" fmla="*/ 0 w 245097"/>
              <a:gd name="connsiteY0" fmla="*/ 0 h 895547"/>
              <a:gd name="connsiteX1" fmla="*/ 141402 w 245097"/>
              <a:gd name="connsiteY1" fmla="*/ 461914 h 895547"/>
              <a:gd name="connsiteX2" fmla="*/ 245097 w 245097"/>
              <a:gd name="connsiteY2" fmla="*/ 895547 h 895547"/>
            </a:gdLst>
            <a:ahLst/>
            <a:cxnLst>
              <a:cxn ang="0">
                <a:pos x="connsiteX0" y="connsiteY0"/>
              </a:cxn>
              <a:cxn ang="0">
                <a:pos x="connsiteX1" y="connsiteY1"/>
              </a:cxn>
              <a:cxn ang="0">
                <a:pos x="connsiteX2" y="connsiteY2"/>
              </a:cxn>
            </a:cxnLst>
            <a:rect l="l" t="t" r="r" b="b"/>
            <a:pathLst>
              <a:path w="245097" h="895547">
                <a:moveTo>
                  <a:pt x="0" y="0"/>
                </a:moveTo>
                <a:cubicBezTo>
                  <a:pt x="50276" y="156328"/>
                  <a:pt x="100552" y="312656"/>
                  <a:pt x="141402" y="461914"/>
                </a:cubicBezTo>
                <a:cubicBezTo>
                  <a:pt x="182252" y="611172"/>
                  <a:pt x="213674" y="753359"/>
                  <a:pt x="245097" y="89554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orme libre : forme 14">
            <a:extLst>
              <a:ext uri="{FF2B5EF4-FFF2-40B4-BE49-F238E27FC236}">
                <a16:creationId xmlns:a16="http://schemas.microsoft.com/office/drawing/2014/main" id="{EB9DD73D-5DE9-BCAC-19B2-5533E6FC3810}"/>
              </a:ext>
            </a:extLst>
          </p:cNvPr>
          <p:cNvSpPr/>
          <p:nvPr/>
        </p:nvSpPr>
        <p:spPr>
          <a:xfrm>
            <a:off x="6616074" y="1885642"/>
            <a:ext cx="115802" cy="1063698"/>
          </a:xfrm>
          <a:custGeom>
            <a:avLst/>
            <a:gdLst>
              <a:gd name="connsiteX0" fmla="*/ 0 w 245097"/>
              <a:gd name="connsiteY0" fmla="*/ 0 h 895547"/>
              <a:gd name="connsiteX1" fmla="*/ 141402 w 245097"/>
              <a:gd name="connsiteY1" fmla="*/ 461914 h 895547"/>
              <a:gd name="connsiteX2" fmla="*/ 245097 w 245097"/>
              <a:gd name="connsiteY2" fmla="*/ 895547 h 895547"/>
            </a:gdLst>
            <a:ahLst/>
            <a:cxnLst>
              <a:cxn ang="0">
                <a:pos x="connsiteX0" y="connsiteY0"/>
              </a:cxn>
              <a:cxn ang="0">
                <a:pos x="connsiteX1" y="connsiteY1"/>
              </a:cxn>
              <a:cxn ang="0">
                <a:pos x="connsiteX2" y="connsiteY2"/>
              </a:cxn>
            </a:cxnLst>
            <a:rect l="l" t="t" r="r" b="b"/>
            <a:pathLst>
              <a:path w="245097" h="895547">
                <a:moveTo>
                  <a:pt x="0" y="0"/>
                </a:moveTo>
                <a:cubicBezTo>
                  <a:pt x="50276" y="156328"/>
                  <a:pt x="100552" y="312656"/>
                  <a:pt x="141402" y="461914"/>
                </a:cubicBezTo>
                <a:cubicBezTo>
                  <a:pt x="182252" y="611172"/>
                  <a:pt x="213674" y="753359"/>
                  <a:pt x="245097" y="89554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7" name="Image 16">
            <a:extLst>
              <a:ext uri="{FF2B5EF4-FFF2-40B4-BE49-F238E27FC236}">
                <a16:creationId xmlns:a16="http://schemas.microsoft.com/office/drawing/2014/main" id="{95C6C5CE-2C71-8277-975B-B70EDD2B5C1F}"/>
              </a:ext>
            </a:extLst>
          </p:cNvPr>
          <p:cNvPicPr>
            <a:picLocks noChangeAspect="1"/>
          </p:cNvPicPr>
          <p:nvPr/>
        </p:nvPicPr>
        <p:blipFill>
          <a:blip r:embed="rId5"/>
          <a:stretch>
            <a:fillRect/>
          </a:stretch>
        </p:blipFill>
        <p:spPr>
          <a:xfrm>
            <a:off x="6548467" y="2917621"/>
            <a:ext cx="1054607" cy="1063699"/>
          </a:xfrm>
          <a:prstGeom prst="rect">
            <a:avLst/>
          </a:prstGeom>
        </p:spPr>
      </p:pic>
      <p:pic>
        <p:nvPicPr>
          <p:cNvPr id="19" name="Image 18">
            <a:extLst>
              <a:ext uri="{FF2B5EF4-FFF2-40B4-BE49-F238E27FC236}">
                <a16:creationId xmlns:a16="http://schemas.microsoft.com/office/drawing/2014/main" id="{CDCDEB99-5F73-D4AA-0332-DDC7C31C7851}"/>
              </a:ext>
            </a:extLst>
          </p:cNvPr>
          <p:cNvPicPr>
            <a:picLocks noChangeAspect="1"/>
          </p:cNvPicPr>
          <p:nvPr/>
        </p:nvPicPr>
        <p:blipFill>
          <a:blip r:embed="rId6"/>
          <a:stretch>
            <a:fillRect/>
          </a:stretch>
        </p:blipFill>
        <p:spPr>
          <a:xfrm flipH="1">
            <a:off x="5183742" y="3236777"/>
            <a:ext cx="392337" cy="678098"/>
          </a:xfrm>
          <a:prstGeom prst="rect">
            <a:avLst/>
          </a:prstGeom>
        </p:spPr>
      </p:pic>
      <p:pic>
        <p:nvPicPr>
          <p:cNvPr id="21" name="Image 20">
            <a:extLst>
              <a:ext uri="{FF2B5EF4-FFF2-40B4-BE49-F238E27FC236}">
                <a16:creationId xmlns:a16="http://schemas.microsoft.com/office/drawing/2014/main" id="{6CD4D1EF-7317-8FCC-2CE1-F12257ACDB9D}"/>
              </a:ext>
            </a:extLst>
          </p:cNvPr>
          <p:cNvPicPr>
            <a:picLocks noChangeAspect="1"/>
          </p:cNvPicPr>
          <p:nvPr/>
        </p:nvPicPr>
        <p:blipFill>
          <a:blip r:embed="rId7"/>
          <a:stretch>
            <a:fillRect/>
          </a:stretch>
        </p:blipFill>
        <p:spPr>
          <a:xfrm>
            <a:off x="9603449" y="3674103"/>
            <a:ext cx="1726484" cy="1463017"/>
          </a:xfrm>
          <a:prstGeom prst="rect">
            <a:avLst/>
          </a:prstGeom>
        </p:spPr>
      </p:pic>
      <p:pic>
        <p:nvPicPr>
          <p:cNvPr id="25" name="Image 24">
            <a:extLst>
              <a:ext uri="{FF2B5EF4-FFF2-40B4-BE49-F238E27FC236}">
                <a16:creationId xmlns:a16="http://schemas.microsoft.com/office/drawing/2014/main" id="{DA0A5283-B5E6-8EBC-8261-112F6CC0822F}"/>
              </a:ext>
            </a:extLst>
          </p:cNvPr>
          <p:cNvPicPr>
            <a:picLocks noChangeAspect="1"/>
          </p:cNvPicPr>
          <p:nvPr/>
        </p:nvPicPr>
        <p:blipFill>
          <a:blip r:embed="rId8"/>
          <a:stretch>
            <a:fillRect/>
          </a:stretch>
        </p:blipFill>
        <p:spPr>
          <a:xfrm flipH="1">
            <a:off x="8834010" y="4076182"/>
            <a:ext cx="161148" cy="257687"/>
          </a:xfrm>
          <a:prstGeom prst="rect">
            <a:avLst/>
          </a:prstGeom>
          <a:ln w="38100">
            <a:solidFill>
              <a:srgbClr val="FF0000"/>
            </a:solidFill>
          </a:ln>
        </p:spPr>
      </p:pic>
      <p:pic>
        <p:nvPicPr>
          <p:cNvPr id="26" name="Image 25">
            <a:extLst>
              <a:ext uri="{FF2B5EF4-FFF2-40B4-BE49-F238E27FC236}">
                <a16:creationId xmlns:a16="http://schemas.microsoft.com/office/drawing/2014/main" id="{367401AE-FBB5-619F-BDD4-135A4C232937}"/>
              </a:ext>
            </a:extLst>
          </p:cNvPr>
          <p:cNvPicPr>
            <a:picLocks noChangeAspect="1"/>
          </p:cNvPicPr>
          <p:nvPr/>
        </p:nvPicPr>
        <p:blipFill>
          <a:blip r:embed="rId9"/>
          <a:stretch>
            <a:fillRect/>
          </a:stretch>
        </p:blipFill>
        <p:spPr>
          <a:xfrm>
            <a:off x="2013557" y="4999102"/>
            <a:ext cx="1757164" cy="1480943"/>
          </a:xfrm>
          <a:prstGeom prst="rect">
            <a:avLst/>
          </a:prstGeom>
        </p:spPr>
      </p:pic>
      <p:sp>
        <p:nvSpPr>
          <p:cNvPr id="28" name="ZoneTexte 27">
            <a:extLst>
              <a:ext uri="{FF2B5EF4-FFF2-40B4-BE49-F238E27FC236}">
                <a16:creationId xmlns:a16="http://schemas.microsoft.com/office/drawing/2014/main" id="{CE392A19-093E-6B40-F15A-72EAE2357716}"/>
              </a:ext>
            </a:extLst>
          </p:cNvPr>
          <p:cNvSpPr txBox="1"/>
          <p:nvPr/>
        </p:nvSpPr>
        <p:spPr>
          <a:xfrm>
            <a:off x="4027114" y="5277908"/>
            <a:ext cx="6097314" cy="923330"/>
          </a:xfrm>
          <a:prstGeom prst="rect">
            <a:avLst/>
          </a:prstGeom>
          <a:noFill/>
        </p:spPr>
        <p:txBody>
          <a:bodyPr wrap="square">
            <a:spAutoFit/>
          </a:bodyPr>
          <a:lstStyle/>
          <a:p>
            <a:r>
              <a:rPr lang="fr-FR" dirty="0"/>
              <a:t>Le frottement des babines dans la paume de votre main, augmente le lien en simulant chez le chiot, le contact qu’il avait avec sa mère.</a:t>
            </a:r>
          </a:p>
        </p:txBody>
      </p:sp>
    </p:spTree>
    <p:extLst>
      <p:ext uri="{BB962C8B-B14F-4D97-AF65-F5344CB8AC3E}">
        <p14:creationId xmlns:p14="http://schemas.microsoft.com/office/powerpoint/2010/main" val="3000107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en-US" sz="2000" kern="1200" dirty="0">
                <a:latin typeface="+mj-lt"/>
                <a:ea typeface="+mj-ea"/>
                <a:cs typeface="+mj-cs"/>
              </a:rPr>
              <a:t>Bases d’apprentissage</a:t>
            </a:r>
          </a:p>
        </p:txBody>
      </p:sp>
      <p:sp>
        <p:nvSpPr>
          <p:cNvPr id="4" name="ZoneTexte 3">
            <a:extLst>
              <a:ext uri="{FF2B5EF4-FFF2-40B4-BE49-F238E27FC236}">
                <a16:creationId xmlns:a16="http://schemas.microsoft.com/office/drawing/2014/main" id="{24237ABB-C44F-E16A-7577-2F5F0AAAF14B}"/>
              </a:ext>
            </a:extLst>
          </p:cNvPr>
          <p:cNvSpPr txBox="1"/>
          <p:nvPr/>
        </p:nvSpPr>
        <p:spPr>
          <a:xfrm>
            <a:off x="3485570" y="1988198"/>
            <a:ext cx="7804255" cy="923330"/>
          </a:xfrm>
          <a:prstGeom prst="rect">
            <a:avLst/>
          </a:prstGeom>
          <a:noFill/>
        </p:spPr>
        <p:txBody>
          <a:bodyPr wrap="square">
            <a:spAutoFit/>
          </a:bodyPr>
          <a:lstStyle/>
          <a:p>
            <a:r>
              <a:rPr lang="fr-FR" dirty="0"/>
              <a:t>De par son conditionnement, il est difficile pour le guide de mettre fin à un exercice au bon moment. Pour renforcer l’apprentissage d’un exercice, il est important de terminer après une réussite, gratifiée d’une récompense.</a:t>
            </a:r>
          </a:p>
        </p:txBody>
      </p:sp>
      <p:pic>
        <p:nvPicPr>
          <p:cNvPr id="15" name="Image 14">
            <a:extLst>
              <a:ext uri="{FF2B5EF4-FFF2-40B4-BE49-F238E27FC236}">
                <a16:creationId xmlns:a16="http://schemas.microsoft.com/office/drawing/2014/main" id="{4BF9AED4-D415-D1DC-D5D9-BB462F4E7390}"/>
              </a:ext>
            </a:extLst>
          </p:cNvPr>
          <p:cNvPicPr>
            <a:picLocks noChangeAspect="1"/>
          </p:cNvPicPr>
          <p:nvPr/>
        </p:nvPicPr>
        <p:blipFill>
          <a:blip r:embed="rId2"/>
          <a:stretch>
            <a:fillRect/>
          </a:stretch>
        </p:blipFill>
        <p:spPr>
          <a:xfrm>
            <a:off x="2013144" y="430710"/>
            <a:ext cx="1439179" cy="1212944"/>
          </a:xfrm>
          <a:prstGeom prst="rect">
            <a:avLst/>
          </a:prstGeom>
        </p:spPr>
      </p:pic>
      <p:pic>
        <p:nvPicPr>
          <p:cNvPr id="17" name="Image 16">
            <a:extLst>
              <a:ext uri="{FF2B5EF4-FFF2-40B4-BE49-F238E27FC236}">
                <a16:creationId xmlns:a16="http://schemas.microsoft.com/office/drawing/2014/main" id="{B292C9CC-2198-BCAB-B042-9DF5FD9F44EA}"/>
              </a:ext>
            </a:extLst>
          </p:cNvPr>
          <p:cNvPicPr>
            <a:picLocks noChangeAspect="1"/>
          </p:cNvPicPr>
          <p:nvPr/>
        </p:nvPicPr>
        <p:blipFill>
          <a:blip r:embed="rId3"/>
          <a:stretch>
            <a:fillRect/>
          </a:stretch>
        </p:blipFill>
        <p:spPr>
          <a:xfrm>
            <a:off x="5820751" y="4615005"/>
            <a:ext cx="3133892" cy="2203780"/>
          </a:xfrm>
          <a:prstGeom prst="rect">
            <a:avLst/>
          </a:prstGeom>
        </p:spPr>
      </p:pic>
      <p:sp>
        <p:nvSpPr>
          <p:cNvPr id="3" name="ZoneTexte 2">
            <a:extLst>
              <a:ext uri="{FF2B5EF4-FFF2-40B4-BE49-F238E27FC236}">
                <a16:creationId xmlns:a16="http://schemas.microsoft.com/office/drawing/2014/main" id="{38DA1181-C1F6-A100-5D25-D74C91FCED47}"/>
              </a:ext>
            </a:extLst>
          </p:cNvPr>
          <p:cNvSpPr txBox="1"/>
          <p:nvPr/>
        </p:nvSpPr>
        <p:spPr>
          <a:xfrm>
            <a:off x="3452322" y="474014"/>
            <a:ext cx="7908896" cy="1200329"/>
          </a:xfrm>
          <a:prstGeom prst="rect">
            <a:avLst/>
          </a:prstGeom>
          <a:noFill/>
        </p:spPr>
        <p:txBody>
          <a:bodyPr wrap="square">
            <a:spAutoFit/>
          </a:bodyPr>
          <a:lstStyle/>
          <a:p>
            <a:r>
              <a:rPr lang="fr-FR" dirty="0"/>
              <a:t>Dans les premiers mois de relation avec votre chiot, prenez l’habitude de prononcer le nom du chiot avant de formuler une demande le concernant, ceci afin qu’il comprenne que c’est à lui qu’on adresse la demande (ex: « Max – </a:t>
            </a:r>
            <a:r>
              <a:rPr lang="fr-FR"/>
              <a:t>Assis »), </a:t>
            </a:r>
            <a:r>
              <a:rPr lang="fr-FR" dirty="0"/>
              <a:t>et pas à quelqu’un d’autre de la famille.</a:t>
            </a:r>
          </a:p>
        </p:txBody>
      </p:sp>
      <p:sp>
        <p:nvSpPr>
          <p:cNvPr id="10" name="Bulle narrative : ronde 9">
            <a:extLst>
              <a:ext uri="{FF2B5EF4-FFF2-40B4-BE49-F238E27FC236}">
                <a16:creationId xmlns:a16="http://schemas.microsoft.com/office/drawing/2014/main" id="{996A7DE3-3D92-BBA8-75A7-4177FDEDEDD7}"/>
              </a:ext>
            </a:extLst>
          </p:cNvPr>
          <p:cNvSpPr/>
          <p:nvPr/>
        </p:nvSpPr>
        <p:spPr>
          <a:xfrm>
            <a:off x="8873722" y="3489721"/>
            <a:ext cx="2752354" cy="1237185"/>
          </a:xfrm>
          <a:prstGeom prst="wedgeEllipseCallout">
            <a:avLst>
              <a:gd name="adj1" fmla="val -65258"/>
              <a:gd name="adj2" fmla="val 756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Exercice réussi</a:t>
            </a:r>
          </a:p>
          <a:p>
            <a:pPr algn="ctr"/>
            <a:r>
              <a:rPr lang="fr-FR" dirty="0"/>
              <a:t> =</a:t>
            </a:r>
          </a:p>
          <a:p>
            <a:pPr algn="ctr"/>
            <a:r>
              <a:rPr lang="fr-FR" dirty="0"/>
              <a:t> on arrête pour aujourd’hui</a:t>
            </a:r>
            <a:endParaRPr lang="fr-CH" dirty="0"/>
          </a:p>
        </p:txBody>
      </p:sp>
      <p:sp>
        <p:nvSpPr>
          <p:cNvPr id="8" name="Bulle narrative : ronde 7">
            <a:extLst>
              <a:ext uri="{FF2B5EF4-FFF2-40B4-BE49-F238E27FC236}">
                <a16:creationId xmlns:a16="http://schemas.microsoft.com/office/drawing/2014/main" id="{2AFF6633-C604-4FDF-1741-C10AF0244DC0}"/>
              </a:ext>
            </a:extLst>
          </p:cNvPr>
          <p:cNvSpPr/>
          <p:nvPr/>
        </p:nvSpPr>
        <p:spPr>
          <a:xfrm>
            <a:off x="3872798" y="3606653"/>
            <a:ext cx="1762806" cy="852074"/>
          </a:xfrm>
          <a:prstGeom prst="wedgeEllipseCallout">
            <a:avLst>
              <a:gd name="adj1" fmla="val 79340"/>
              <a:gd name="adj2" fmla="val 1294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Allez!! Encore un fois</a:t>
            </a:r>
            <a:endParaRPr lang="fr-CH" dirty="0"/>
          </a:p>
        </p:txBody>
      </p:sp>
    </p:spTree>
    <p:extLst>
      <p:ext uri="{BB962C8B-B14F-4D97-AF65-F5344CB8AC3E}">
        <p14:creationId xmlns:p14="http://schemas.microsoft.com/office/powerpoint/2010/main" val="378721431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3143</Words>
  <Application>Microsoft Macintosh PowerPoint</Application>
  <PresentationFormat>Grand écran</PresentationFormat>
  <Paragraphs>327</Paragraphs>
  <Slides>38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38</vt:i4>
      </vt:variant>
    </vt:vector>
  </HeadingPairs>
  <TitlesOfParts>
    <vt:vector size="46" baseType="lpstr">
      <vt:lpstr>Arial</vt:lpstr>
      <vt:lpstr>Calibri</vt:lpstr>
      <vt:lpstr>Calibri Light</vt:lpstr>
      <vt:lpstr>DIN Pro</vt:lpstr>
      <vt:lpstr>futura-lt-w01-light</vt:lpstr>
      <vt:lpstr>Google Sans</vt:lpstr>
      <vt:lpstr>Wingdings</vt:lpstr>
      <vt:lpstr>Thème Office</vt:lpstr>
      <vt:lpstr>Présentation PowerPoint</vt:lpstr>
      <vt:lpstr>Déroulement générique d’un cours « Chiots »</vt:lpstr>
      <vt:lpstr>Besoins physiologiques et sentiment de sécurité</vt:lpstr>
      <vt:lpstr>Les besoins de votre chiot</vt:lpstr>
      <vt:lpstr>Zone de confort</vt:lpstr>
      <vt:lpstr>Besoins physiologiques et sentiment de sécurité</vt:lpstr>
      <vt:lpstr>La récompense</vt:lpstr>
      <vt:lpstr>La récompense</vt:lpstr>
      <vt:lpstr>Bases d’apprentissage</vt:lpstr>
      <vt:lpstr>Bases d’apprentissage</vt:lpstr>
      <vt:lpstr>Bases d’apprentissage</vt:lpstr>
      <vt:lpstr>Bases d’apprentissage</vt:lpstr>
      <vt:lpstr>Bases d’apprentissage</vt:lpstr>
      <vt:lpstr>Bases d’apprentissage</vt:lpstr>
      <vt:lpstr>Jouer avec son chien</vt:lpstr>
      <vt:lpstr>Jouer avec son chien</vt:lpstr>
      <vt:lpstr>Jouer avec son chien</vt:lpstr>
      <vt:lpstr>Qu’est-ce qu’un marqueur ?</vt:lpstr>
      <vt:lpstr>Capter le regard de son chien</vt:lpstr>
      <vt:lpstr>Main guide</vt:lpstr>
      <vt:lpstr>Les positions Assis – couché debout</vt:lpstr>
      <vt:lpstr>Attend - rappel en vue, avec aide</vt:lpstr>
      <vt:lpstr>Attend - rappel en vue, avec aide</vt:lpstr>
      <vt:lpstr>Reste</vt:lpstr>
      <vt:lpstr>Sortie de voiture</vt:lpstr>
      <vt:lpstr>Donner  la gamelle</vt:lpstr>
      <vt:lpstr>Inhibition à la morsure</vt:lpstr>
      <vt:lpstr>Passage  d’une porte</vt:lpstr>
      <vt:lpstr>Le langage Canin</vt:lpstr>
      <vt:lpstr>Le langage Canin</vt:lpstr>
      <vt:lpstr>Le langage Canin</vt:lpstr>
      <vt:lpstr>Le langage Canin</vt:lpstr>
      <vt:lpstr>Proprioception</vt:lpstr>
      <vt:lpstr>Habituation aux objets</vt:lpstr>
      <vt:lpstr>Habituation aux manipulations</vt:lpstr>
      <vt:lpstr>Confiance</vt:lpstr>
      <vt:lpstr>Prérequis  pour le passage en « Mini »1/2</vt:lpstr>
      <vt:lpstr>Prérequis  pour le passage en « Mini »2/2</vt:lpstr>
    </vt:vector>
  </TitlesOfParts>
  <Company>Swiss Securitas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Jakob Christian, Securitas, Lausanne</dc:creator>
  <cp:lastModifiedBy>Corinne Gianini</cp:lastModifiedBy>
  <cp:revision>9</cp:revision>
  <dcterms:created xsi:type="dcterms:W3CDTF">2023-04-05T18:58:03Z</dcterms:created>
  <dcterms:modified xsi:type="dcterms:W3CDTF">2023-10-01T19:19:39Z</dcterms:modified>
</cp:coreProperties>
</file>